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9" r:id="rId5"/>
    <p:sldId id="271" r:id="rId6"/>
    <p:sldId id="267" r:id="rId7"/>
    <p:sldId id="263" r:id="rId8"/>
    <p:sldId id="270" r:id="rId9"/>
    <p:sldId id="266" r:id="rId10"/>
    <p:sldId id="273" r:id="rId11"/>
    <p:sldId id="268" r:id="rId12"/>
    <p:sldId id="259" r:id="rId13"/>
  </p:sldIdLst>
  <p:sldSz cx="6858000" cy="27000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4388FF"/>
    <a:srgbClr val="474747"/>
    <a:srgbClr val="F2F2F2"/>
    <a:srgbClr val="4587E8"/>
    <a:srgbClr val="0C16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6226" autoAdjust="0"/>
  </p:normalViewPr>
  <p:slideViewPr>
    <p:cSldViewPr snapToGrid="0">
      <p:cViewPr>
        <p:scale>
          <a:sx n="125" d="100"/>
          <a:sy n="125" d="100"/>
        </p:scale>
        <p:origin x="176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900CE1-328F-43F1-B219-B6219471B75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036888" y="1143000"/>
            <a:ext cx="784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2373A7-B289-4B25-91D1-1019E9FD368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36888" y="1143000"/>
            <a:ext cx="784225" cy="3086100"/>
          </a:xfrm>
        </p:spPr>
      </p:sp>
      <p:sp>
        <p:nvSpPr>
          <p:cNvPr id="3" name="备注占位符 2"/>
          <p:cNvSpPr>
            <a:spLocks noGrp="1"/>
          </p:cNvSpPr>
          <p:nvPr>
            <p:ph type="body" idx="1"/>
          </p:nvPr>
        </p:nvSpPr>
        <p:spPr/>
        <p:txBody>
          <a:bodyPr/>
          <a:lstStyle/>
          <a:p>
            <a:r>
              <a:rPr lang="zh-CN" altLang="en-US" dirty="0"/>
              <a:t>主页</a:t>
            </a:r>
            <a:endParaRPr lang="en-US" altLang="zh-CN" dirty="0"/>
          </a:p>
          <a:p>
            <a:endParaRPr lang="en-US" altLang="zh-CN" dirty="0"/>
          </a:p>
          <a:p>
            <a:r>
              <a:rPr lang="en-US" altLang="zh-CN" dirty="0"/>
              <a:t>1</a:t>
            </a:r>
            <a:r>
              <a:rPr lang="zh-CN" altLang="en-US" dirty="0"/>
              <a:t>：压装、机器人去毛刺、等自动化部分， 直接配图片，下面用写文字</a:t>
            </a:r>
            <a:endParaRPr lang="en-US" altLang="zh-CN" dirty="0"/>
          </a:p>
          <a:p>
            <a:r>
              <a:rPr lang="en-US" altLang="zh-CN" dirty="0"/>
              <a:t>2: </a:t>
            </a:r>
            <a:r>
              <a:rPr lang="zh-CN" altLang="en-US" dirty="0"/>
              <a:t>最上面一行，需要做滑动、点上去出现下拉菜单。参见说明</a:t>
            </a:r>
            <a:endParaRPr lang="zh-CN" altLang="en-US" dirty="0"/>
          </a:p>
        </p:txBody>
      </p:sp>
      <p:sp>
        <p:nvSpPr>
          <p:cNvPr id="4" name="灯片编号占位符 3"/>
          <p:cNvSpPr>
            <a:spLocks noGrp="1"/>
          </p:cNvSpPr>
          <p:nvPr>
            <p:ph type="sldNum" sz="quarter" idx="5"/>
          </p:nvPr>
        </p:nvSpPr>
        <p:spPr/>
        <p:txBody>
          <a:bodyPr/>
          <a:lstStyle/>
          <a:p>
            <a:fld id="{AA2373A7-B289-4B25-91D1-1019E9FD368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2373A7-B289-4B25-91D1-1019E9FD368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AA2373A7-B289-4B25-91D1-1019E9FD368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2373A7-B289-4B25-91D1-1019E9FD368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14350" y="4418785"/>
            <a:ext cx="5829300" cy="940007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857250" y="14181357"/>
            <a:ext cx="5143500" cy="651879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3CAE221-B204-4D71-828E-9A949C53CE2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C98A3A-25CA-4837-8588-CA7A1CD3CB3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3CAE221-B204-4D71-828E-9A949C53CE2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C98A3A-25CA-4837-8588-CA7A1CD3CB3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1437511"/>
            <a:ext cx="1478756" cy="22881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71488" y="1437511"/>
            <a:ext cx="4350544" cy="22881421"/>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3CAE221-B204-4D71-828E-9A949C53CE2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C98A3A-25CA-4837-8588-CA7A1CD3CB3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3CAE221-B204-4D71-828E-9A949C53CE2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C98A3A-25CA-4837-8588-CA7A1CD3CB3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67916" y="6731308"/>
            <a:ext cx="5915025" cy="11231331"/>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467916" y="18068892"/>
            <a:ext cx="5915025" cy="5906292"/>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73CAE221-B204-4D71-828E-9A949C53CE2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C98A3A-25CA-4837-8588-CA7A1CD3CB3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71488" y="7187553"/>
            <a:ext cx="2914650" cy="17131379"/>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3471863" y="7187553"/>
            <a:ext cx="2914650" cy="17131379"/>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3CAE221-B204-4D71-828E-9A949C53CE2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1C98A3A-25CA-4837-8588-CA7A1CD3CB3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72381" y="1437516"/>
            <a:ext cx="5915025" cy="5218791"/>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472381" y="6618801"/>
            <a:ext cx="2901255" cy="324377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472381" y="9862573"/>
            <a:ext cx="2901255" cy="14506359"/>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3471863" y="6618801"/>
            <a:ext cx="2915543" cy="324377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3471863" y="9862573"/>
            <a:ext cx="2915543" cy="14506359"/>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3CAE221-B204-4D71-828E-9A949C53CE2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1C98A3A-25CA-4837-8588-CA7A1CD3CB3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3CAE221-B204-4D71-828E-9A949C53CE2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1C98A3A-25CA-4837-8588-CA7A1CD3CB3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CAE221-B204-4D71-828E-9A949C53CE2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1C98A3A-25CA-4837-8588-CA7A1CD3CB3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1800013"/>
            <a:ext cx="2211884" cy="6300047"/>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2915543" y="3887535"/>
            <a:ext cx="3471863" cy="1918764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472381" y="8100060"/>
            <a:ext cx="2211884" cy="150063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73CAE221-B204-4D71-828E-9A949C53CE2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1C98A3A-25CA-4837-8588-CA7A1CD3CB3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1800013"/>
            <a:ext cx="2211884" cy="6300047"/>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915543" y="3887535"/>
            <a:ext cx="3471863" cy="19187642"/>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472381" y="8100060"/>
            <a:ext cx="2211884" cy="150063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73CAE221-B204-4D71-828E-9A949C53CE2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1C98A3A-25CA-4837-8588-CA7A1CD3CB3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1437516"/>
            <a:ext cx="5915025" cy="5218791"/>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71488" y="7187553"/>
            <a:ext cx="5915025" cy="17131379"/>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471488" y="25025191"/>
            <a:ext cx="1543050" cy="1437511"/>
          </a:xfrm>
          <a:prstGeom prst="rect">
            <a:avLst/>
          </a:prstGeom>
        </p:spPr>
        <p:txBody>
          <a:bodyPr vert="horz" lIns="91440" tIns="45720" rIns="91440" bIns="45720" rtlCol="0" anchor="ctr"/>
          <a:lstStyle>
            <a:lvl1pPr algn="l">
              <a:defRPr sz="900">
                <a:solidFill>
                  <a:schemeClr val="tx1">
                    <a:tint val="75000"/>
                  </a:schemeClr>
                </a:solidFill>
              </a:defRPr>
            </a:lvl1pPr>
          </a:lstStyle>
          <a:p>
            <a:fld id="{73CAE221-B204-4D71-828E-9A949C53CE26}" type="datetimeFigureOut">
              <a:rPr lang="zh-CN" altLang="en-US" smtClean="0"/>
            </a:fld>
            <a:endParaRPr lang="zh-CN" altLang="en-US"/>
          </a:p>
        </p:txBody>
      </p:sp>
      <p:sp>
        <p:nvSpPr>
          <p:cNvPr id="5" name="Footer Placeholder 4"/>
          <p:cNvSpPr>
            <a:spLocks noGrp="1"/>
          </p:cNvSpPr>
          <p:nvPr>
            <p:ph type="ftr" sz="quarter" idx="3"/>
          </p:nvPr>
        </p:nvSpPr>
        <p:spPr>
          <a:xfrm>
            <a:off x="2271713" y="25025191"/>
            <a:ext cx="2314575" cy="14375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843463" y="25025191"/>
            <a:ext cx="1543050" cy="1437511"/>
          </a:xfrm>
          <a:prstGeom prst="rect">
            <a:avLst/>
          </a:prstGeom>
        </p:spPr>
        <p:txBody>
          <a:bodyPr vert="horz" lIns="91440" tIns="45720" rIns="91440" bIns="45720" rtlCol="0" anchor="ctr"/>
          <a:lstStyle>
            <a:lvl1pPr algn="r">
              <a:defRPr sz="900">
                <a:solidFill>
                  <a:schemeClr val="tx1">
                    <a:tint val="75000"/>
                  </a:schemeClr>
                </a:solidFill>
              </a:defRPr>
            </a:lvl1pPr>
          </a:lstStyle>
          <a:p>
            <a:fld id="{B1C98A3A-25CA-4837-8588-CA7A1CD3CB3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jpe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1" Type="http://schemas.openxmlformats.org/officeDocument/2006/relationships/notesSlide" Target="../notesSlides/notesSlide1.xml"/><Relationship Id="rId30" Type="http://schemas.openxmlformats.org/officeDocument/2006/relationships/slideLayout" Target="../slideLayouts/slideLayout7.xml"/><Relationship Id="rId3" Type="http://schemas.openxmlformats.org/officeDocument/2006/relationships/image" Target="../media/image3.png"/><Relationship Id="rId29" Type="http://schemas.openxmlformats.org/officeDocument/2006/relationships/image" Target="../media/image28.png"/><Relationship Id="rId28" Type="http://schemas.openxmlformats.org/officeDocument/2006/relationships/image" Target="../media/image27.png"/><Relationship Id="rId27" Type="http://schemas.openxmlformats.org/officeDocument/2006/relationships/image" Target="../media/image26.png"/><Relationship Id="rId26" Type="http://schemas.openxmlformats.org/officeDocument/2006/relationships/image" Target="../media/image25.png"/><Relationship Id="rId25" Type="http://schemas.openxmlformats.org/officeDocument/2006/relationships/image" Target="../media/image24.png"/><Relationship Id="rId24" Type="http://schemas.openxmlformats.org/officeDocument/2006/relationships/image" Target="../media/image23.pn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png"/><Relationship Id="rId20" Type="http://schemas.openxmlformats.org/officeDocument/2006/relationships/image" Target="../media/image19.png"/><Relationship Id="rId2" Type="http://schemas.openxmlformats.org/officeDocument/2006/relationships/image" Target="../media/image2.png"/><Relationship Id="rId19" Type="http://schemas.openxmlformats.org/officeDocument/2006/relationships/image" Target="../media/image18.png"/><Relationship Id="rId18" Type="http://schemas.openxmlformats.org/officeDocument/2006/relationships/image" Target="../media/image17.jpeg"/><Relationship Id="rId17" Type="http://schemas.openxmlformats.org/officeDocument/2006/relationships/image" Target="../media/image16.png"/><Relationship Id="rId16" Type="http://schemas.openxmlformats.org/officeDocument/2006/relationships/image" Target="../media/image15.png"/><Relationship Id="rId15" Type="http://schemas.openxmlformats.org/officeDocument/2006/relationships/image" Target="../media/image14.png"/><Relationship Id="rId14" Type="http://schemas.openxmlformats.org/officeDocument/2006/relationships/image" Target="../media/image13.jpeg"/><Relationship Id="rId13" Type="http://schemas.openxmlformats.org/officeDocument/2006/relationships/hyperlink" Target="https://image.baidu.com/search/detail?ct=503316480&amp;z=&amp;tn=baiduimagedetail&amp;ipn=d&amp;word=%E9%99%95%E8%A5%BF%E8%88%AA%E5%A4%A9%E5%8A%A8%E5%8A%9B&amp;step_word=&amp;ie=utf-8&amp;in=&amp;cl=2&amp;lm=-1&amp;st=-1&amp;hd=&amp;latest=&amp;copyright=&amp;cs=4258000178,840141169&amp;os=1233190621,3151241831&amp;simid=0,0&amp;pn=0&amp;rn=1&amp;di=70070&amp;ln=529&amp;fr=&amp;fmq=1570635954397_R&amp;fm=result&amp;ic=&amp;s=undefined&amp;se=&amp;sme=&amp;tab=0&amp;width=&amp;height=&amp;face=undefined&amp;is=0,0&amp;istype=2&amp;ist=&amp;jit=&amp;bdtype=0&amp;spn=0&amp;pi=0&amp;gsm=0&amp;objurl=http%3A%2F%2Fqxb-img.oss-cn-hangzhou.aliyuncs.com%2Ftrademark%2F9fd1bab03f1fb208e4e2236aa5619d0e.jpg&amp;rpstart=0&amp;rpnum=0&amp;adpicid=0&amp;force=undefined" TargetMode="External"/><Relationship Id="rId12" Type="http://schemas.openxmlformats.org/officeDocument/2006/relationships/image" Target="../media/image12.jpe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159.png"/><Relationship Id="rId8" Type="http://schemas.openxmlformats.org/officeDocument/2006/relationships/image" Target="../media/image158.png"/><Relationship Id="rId7" Type="http://schemas.openxmlformats.org/officeDocument/2006/relationships/image" Target="../media/image157.png"/><Relationship Id="rId6" Type="http://schemas.openxmlformats.org/officeDocument/2006/relationships/hyperlink" Target="mailto:yanqian_liao@linxvalley.com" TargetMode="External"/><Relationship Id="rId5" Type="http://schemas.openxmlformats.org/officeDocument/2006/relationships/hyperlink" Target="mailto:qun_wang@linxvalley.com" TargetMode="External"/><Relationship Id="rId4" Type="http://schemas.openxmlformats.org/officeDocument/2006/relationships/image" Target="../media/image156.png"/><Relationship Id="rId3" Type="http://schemas.openxmlformats.org/officeDocument/2006/relationships/image" Target="../media/image155.png"/><Relationship Id="rId2" Type="http://schemas.openxmlformats.org/officeDocument/2006/relationships/image" Target="../media/image154.png"/><Relationship Id="rId13" Type="http://schemas.openxmlformats.org/officeDocument/2006/relationships/notesSlide" Target="../notesSlides/notesSlide4.xml"/><Relationship Id="rId12" Type="http://schemas.openxmlformats.org/officeDocument/2006/relationships/slideLayout" Target="../slideLayouts/slideLayout7.xml"/><Relationship Id="rId11" Type="http://schemas.openxmlformats.org/officeDocument/2006/relationships/image" Target="../media/image161.png"/><Relationship Id="rId10" Type="http://schemas.openxmlformats.org/officeDocument/2006/relationships/image" Target="../media/image160.png"/><Relationship Id="rId1" Type="http://schemas.openxmlformats.org/officeDocument/2006/relationships/image" Target="../media/image153.jpeg"/></Relationships>
</file>

<file path=ppt/slides/_rels/slide2.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0" Type="http://schemas.openxmlformats.org/officeDocument/2006/relationships/slideLayout" Target="../slideLayouts/slideLayout7.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hyperlink" Target="https://baike.baidu.com/item/%E5%B0%81%E9%97%AD%E6%AF%8D%E7%BA%BF/3339661" TargetMode="External"/></Relationships>
</file>

<file path=ppt/slides/_rels/slide4.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png"/><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3" Type="http://schemas.openxmlformats.org/officeDocument/2006/relationships/slideLayout" Target="../slideLayouts/slideLayout7.xml"/><Relationship Id="rId12" Type="http://schemas.openxmlformats.org/officeDocument/2006/relationships/image" Target="../media/image50.png"/><Relationship Id="rId11" Type="http://schemas.openxmlformats.org/officeDocument/2006/relationships/image" Target="../media/image49.png"/><Relationship Id="rId10" Type="http://schemas.microsoft.com/office/2007/relationships/hdphoto" Target="../media/image48.wdp"/><Relationship Id="rId1" Type="http://schemas.openxmlformats.org/officeDocument/2006/relationships/image" Target="../media/image39.png"/></Relationships>
</file>

<file path=ppt/slides/_rels/slide5.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image" Target="../media/image58.png"/><Relationship Id="rId7" Type="http://schemas.openxmlformats.org/officeDocument/2006/relationships/image" Target="../media/image57.emf"/><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9" Type="http://schemas.openxmlformats.org/officeDocument/2006/relationships/notesSlide" Target="../notesSlides/notesSlide2.xml"/><Relationship Id="rId18" Type="http://schemas.openxmlformats.org/officeDocument/2006/relationships/slideLayout" Target="../slideLayouts/slideLayout7.xml"/><Relationship Id="rId17" Type="http://schemas.openxmlformats.org/officeDocument/2006/relationships/image" Target="../media/image67.png"/><Relationship Id="rId16" Type="http://schemas.openxmlformats.org/officeDocument/2006/relationships/image" Target="../media/image66.png"/><Relationship Id="rId15" Type="http://schemas.openxmlformats.org/officeDocument/2006/relationships/image" Target="../media/image65.jpeg"/><Relationship Id="rId14" Type="http://schemas.openxmlformats.org/officeDocument/2006/relationships/image" Target="../media/image64.png"/><Relationship Id="rId13" Type="http://schemas.openxmlformats.org/officeDocument/2006/relationships/image" Target="../media/image63.png"/><Relationship Id="rId12" Type="http://schemas.openxmlformats.org/officeDocument/2006/relationships/image" Target="../media/image62.png"/><Relationship Id="rId11" Type="http://schemas.openxmlformats.org/officeDocument/2006/relationships/image" Target="../media/image61.emf"/><Relationship Id="rId10" Type="http://schemas.openxmlformats.org/officeDocument/2006/relationships/image" Target="../media/image60.png"/><Relationship Id="rId1" Type="http://schemas.openxmlformats.org/officeDocument/2006/relationships/image" Target="../media/image51.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5.png"/><Relationship Id="rId7" Type="http://schemas.openxmlformats.org/officeDocument/2006/relationships/image" Target="../media/image74.png"/><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82.png"/><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8.xml.rels><?xml version="1.0" encoding="UTF-8" standalone="yes"?>
<Relationships xmlns="http://schemas.openxmlformats.org/package/2006/relationships"><Relationship Id="rId9" Type="http://schemas.openxmlformats.org/officeDocument/2006/relationships/image" Target="../media/image91.png"/><Relationship Id="rId8" Type="http://schemas.openxmlformats.org/officeDocument/2006/relationships/image" Target="../media/image90.png"/><Relationship Id="rId7" Type="http://schemas.openxmlformats.org/officeDocument/2006/relationships/image" Target="../media/image89.png"/><Relationship Id="rId60" Type="http://schemas.openxmlformats.org/officeDocument/2006/relationships/slideLayout" Target="../slideLayouts/slideLayout7.xml"/><Relationship Id="rId6" Type="http://schemas.openxmlformats.org/officeDocument/2006/relationships/image" Target="../media/image88.png"/><Relationship Id="rId59" Type="http://schemas.openxmlformats.org/officeDocument/2006/relationships/image" Target="../media/image141.png"/><Relationship Id="rId58" Type="http://schemas.openxmlformats.org/officeDocument/2006/relationships/image" Target="../media/image140.png"/><Relationship Id="rId57" Type="http://schemas.openxmlformats.org/officeDocument/2006/relationships/image" Target="../media/image139.png"/><Relationship Id="rId56" Type="http://schemas.openxmlformats.org/officeDocument/2006/relationships/image" Target="../media/image138.png"/><Relationship Id="rId55" Type="http://schemas.openxmlformats.org/officeDocument/2006/relationships/image" Target="../media/image137.png"/><Relationship Id="rId54" Type="http://schemas.openxmlformats.org/officeDocument/2006/relationships/image" Target="../media/image136.png"/><Relationship Id="rId53" Type="http://schemas.openxmlformats.org/officeDocument/2006/relationships/image" Target="../media/image135.png"/><Relationship Id="rId52" Type="http://schemas.openxmlformats.org/officeDocument/2006/relationships/image" Target="../media/image134.png"/><Relationship Id="rId51" Type="http://schemas.openxmlformats.org/officeDocument/2006/relationships/image" Target="../media/image133.png"/><Relationship Id="rId50" Type="http://schemas.openxmlformats.org/officeDocument/2006/relationships/image" Target="../media/image132.png"/><Relationship Id="rId5" Type="http://schemas.openxmlformats.org/officeDocument/2006/relationships/image" Target="../media/image87.png"/><Relationship Id="rId49" Type="http://schemas.openxmlformats.org/officeDocument/2006/relationships/image" Target="../media/image131.png"/><Relationship Id="rId48" Type="http://schemas.openxmlformats.org/officeDocument/2006/relationships/image" Target="../media/image130.png"/><Relationship Id="rId47" Type="http://schemas.openxmlformats.org/officeDocument/2006/relationships/image" Target="../media/image129.png"/><Relationship Id="rId46" Type="http://schemas.openxmlformats.org/officeDocument/2006/relationships/image" Target="../media/image128.jpeg"/><Relationship Id="rId45" Type="http://schemas.openxmlformats.org/officeDocument/2006/relationships/image" Target="../media/image127.png"/><Relationship Id="rId44" Type="http://schemas.openxmlformats.org/officeDocument/2006/relationships/image" Target="../media/image126.png"/><Relationship Id="rId43" Type="http://schemas.openxmlformats.org/officeDocument/2006/relationships/image" Target="../media/image125.png"/><Relationship Id="rId42" Type="http://schemas.openxmlformats.org/officeDocument/2006/relationships/image" Target="../media/image124.png"/><Relationship Id="rId41" Type="http://schemas.openxmlformats.org/officeDocument/2006/relationships/image" Target="../media/image123.png"/><Relationship Id="rId40" Type="http://schemas.openxmlformats.org/officeDocument/2006/relationships/image" Target="../media/image122.png"/><Relationship Id="rId4" Type="http://schemas.openxmlformats.org/officeDocument/2006/relationships/image" Target="../media/image86.png"/><Relationship Id="rId39" Type="http://schemas.openxmlformats.org/officeDocument/2006/relationships/image" Target="../media/image121.png"/><Relationship Id="rId38" Type="http://schemas.openxmlformats.org/officeDocument/2006/relationships/image" Target="../media/image120.png"/><Relationship Id="rId37" Type="http://schemas.openxmlformats.org/officeDocument/2006/relationships/image" Target="../media/image119.png"/><Relationship Id="rId36" Type="http://schemas.openxmlformats.org/officeDocument/2006/relationships/image" Target="../media/image118.png"/><Relationship Id="rId35" Type="http://schemas.openxmlformats.org/officeDocument/2006/relationships/image" Target="../media/image117.png"/><Relationship Id="rId34" Type="http://schemas.openxmlformats.org/officeDocument/2006/relationships/image" Target="../media/image116.png"/><Relationship Id="rId33" Type="http://schemas.openxmlformats.org/officeDocument/2006/relationships/image" Target="../media/image115.png"/><Relationship Id="rId32" Type="http://schemas.openxmlformats.org/officeDocument/2006/relationships/image" Target="../media/image114.png"/><Relationship Id="rId31" Type="http://schemas.openxmlformats.org/officeDocument/2006/relationships/image" Target="../media/image113.png"/><Relationship Id="rId30" Type="http://schemas.openxmlformats.org/officeDocument/2006/relationships/image" Target="../media/image112.png"/><Relationship Id="rId3" Type="http://schemas.openxmlformats.org/officeDocument/2006/relationships/image" Target="../media/image85.png"/><Relationship Id="rId29" Type="http://schemas.openxmlformats.org/officeDocument/2006/relationships/image" Target="../media/image111.png"/><Relationship Id="rId28" Type="http://schemas.openxmlformats.org/officeDocument/2006/relationships/image" Target="../media/image110.png"/><Relationship Id="rId27" Type="http://schemas.openxmlformats.org/officeDocument/2006/relationships/image" Target="../media/image109.png"/><Relationship Id="rId26" Type="http://schemas.openxmlformats.org/officeDocument/2006/relationships/image" Target="../media/image108.png"/><Relationship Id="rId25" Type="http://schemas.openxmlformats.org/officeDocument/2006/relationships/image" Target="../media/image107.png"/><Relationship Id="rId24" Type="http://schemas.openxmlformats.org/officeDocument/2006/relationships/image" Target="../media/image106.png"/><Relationship Id="rId23" Type="http://schemas.openxmlformats.org/officeDocument/2006/relationships/image" Target="../media/image105.png"/><Relationship Id="rId22" Type="http://schemas.openxmlformats.org/officeDocument/2006/relationships/image" Target="../media/image104.png"/><Relationship Id="rId21" Type="http://schemas.openxmlformats.org/officeDocument/2006/relationships/image" Target="../media/image103.png"/><Relationship Id="rId20" Type="http://schemas.openxmlformats.org/officeDocument/2006/relationships/image" Target="../media/image102.png"/><Relationship Id="rId2" Type="http://schemas.openxmlformats.org/officeDocument/2006/relationships/image" Target="../media/image84.png"/><Relationship Id="rId19" Type="http://schemas.openxmlformats.org/officeDocument/2006/relationships/image" Target="../media/image101.png"/><Relationship Id="rId18" Type="http://schemas.openxmlformats.org/officeDocument/2006/relationships/image" Target="../media/image100.png"/><Relationship Id="rId17" Type="http://schemas.openxmlformats.org/officeDocument/2006/relationships/image" Target="../media/image99.png"/><Relationship Id="rId16" Type="http://schemas.openxmlformats.org/officeDocument/2006/relationships/image" Target="../media/image98.png"/><Relationship Id="rId15" Type="http://schemas.openxmlformats.org/officeDocument/2006/relationships/image" Target="../media/image97.png"/><Relationship Id="rId14" Type="http://schemas.openxmlformats.org/officeDocument/2006/relationships/image" Target="../media/image96.png"/><Relationship Id="rId13" Type="http://schemas.openxmlformats.org/officeDocument/2006/relationships/image" Target="../media/image95.png"/><Relationship Id="rId12" Type="http://schemas.openxmlformats.org/officeDocument/2006/relationships/image" Target="../media/image94.png"/><Relationship Id="rId11" Type="http://schemas.openxmlformats.org/officeDocument/2006/relationships/image" Target="../media/image93.png"/><Relationship Id="rId10" Type="http://schemas.openxmlformats.org/officeDocument/2006/relationships/image" Target="../media/image92.png"/><Relationship Id="rId1" Type="http://schemas.openxmlformats.org/officeDocument/2006/relationships/image" Target="../media/image83.png"/></Relationships>
</file>

<file path=ppt/slides/_rels/slide9.xml.rels><?xml version="1.0" encoding="UTF-8" standalone="yes"?>
<Relationships xmlns="http://schemas.openxmlformats.org/package/2006/relationships"><Relationship Id="rId9" Type="http://schemas.openxmlformats.org/officeDocument/2006/relationships/image" Target="../media/image150.jpeg"/><Relationship Id="rId8" Type="http://schemas.openxmlformats.org/officeDocument/2006/relationships/image" Target="../media/image149.png"/><Relationship Id="rId7" Type="http://schemas.openxmlformats.org/officeDocument/2006/relationships/image" Target="../media/image148.png"/><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 Id="rId3" Type="http://schemas.openxmlformats.org/officeDocument/2006/relationships/image" Target="../media/image144.png"/><Relationship Id="rId2" Type="http://schemas.openxmlformats.org/officeDocument/2006/relationships/image" Target="../media/image143.png"/><Relationship Id="rId13" Type="http://schemas.openxmlformats.org/officeDocument/2006/relationships/notesSlide" Target="../notesSlides/notesSlide3.xml"/><Relationship Id="rId12" Type="http://schemas.openxmlformats.org/officeDocument/2006/relationships/slideLayout" Target="../slideLayouts/slideLayout7.xml"/><Relationship Id="rId11" Type="http://schemas.openxmlformats.org/officeDocument/2006/relationships/image" Target="../media/image152.png"/><Relationship Id="rId10" Type="http://schemas.openxmlformats.org/officeDocument/2006/relationships/image" Target="../media/image151.jpeg"/><Relationship Id="rId1" Type="http://schemas.openxmlformats.org/officeDocument/2006/relationships/image" Target="../media/image1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0" y="5252925"/>
            <a:ext cx="6858000" cy="230832"/>
          </a:xfrm>
          <a:prstGeom prst="rect">
            <a:avLst/>
          </a:prstGeom>
          <a:solidFill>
            <a:schemeClr val="bg1">
              <a:lumMod val="75000"/>
            </a:schemeClr>
          </a:solidFill>
          <a:ln>
            <a:solidFill>
              <a:schemeClr val="accent1"/>
            </a:solidFill>
          </a:ln>
        </p:spPr>
        <p:txBody>
          <a:bodyPr wrap="square" rtlCol="0">
            <a:spAutoFit/>
          </a:bodyPr>
          <a:lstStyle/>
          <a:p>
            <a:pPr algn="ctr"/>
            <a:endParaRPr lang="en-US" altLang="zh-CN" sz="900" dirty="0"/>
          </a:p>
        </p:txBody>
      </p:sp>
      <p:sp>
        <p:nvSpPr>
          <p:cNvPr id="4" name="文本框 3"/>
          <p:cNvSpPr txBox="1"/>
          <p:nvPr/>
        </p:nvSpPr>
        <p:spPr>
          <a:xfrm>
            <a:off x="54119" y="106713"/>
            <a:ext cx="2411990" cy="300082"/>
          </a:xfrm>
          <a:prstGeom prst="rect">
            <a:avLst/>
          </a:prstGeom>
          <a:noFill/>
        </p:spPr>
        <p:txBody>
          <a:bodyPr wrap="square" rtlCol="0">
            <a:spAutoFit/>
          </a:bodyPr>
          <a:lstStyle/>
          <a:p>
            <a:r>
              <a:rPr lang="en-US" altLang="zh-CN" sz="1350" dirty="0"/>
              <a:t>LINX VALLEY</a:t>
            </a:r>
            <a:endParaRPr lang="zh-CN" altLang="en-US" sz="1350" dirty="0"/>
          </a:p>
        </p:txBody>
      </p:sp>
      <p:sp>
        <p:nvSpPr>
          <p:cNvPr id="5" name="文本框 4"/>
          <p:cNvSpPr txBox="1"/>
          <p:nvPr/>
        </p:nvSpPr>
        <p:spPr>
          <a:xfrm>
            <a:off x="1241628" y="540833"/>
            <a:ext cx="802697" cy="215444"/>
          </a:xfrm>
          <a:prstGeom prst="rect">
            <a:avLst/>
          </a:prstGeom>
          <a:noFill/>
        </p:spPr>
        <p:txBody>
          <a:bodyPr wrap="square" rtlCol="0">
            <a:spAutoFit/>
          </a:bodyPr>
          <a:lstStyle/>
          <a:p>
            <a:r>
              <a:rPr lang="zh-CN" altLang="en-US" sz="800" dirty="0"/>
              <a:t>首页</a:t>
            </a:r>
            <a:endParaRPr lang="zh-CN" altLang="en-US" sz="800" dirty="0"/>
          </a:p>
        </p:txBody>
      </p:sp>
      <p:sp>
        <p:nvSpPr>
          <p:cNvPr id="7" name="文本框 6"/>
          <p:cNvSpPr txBox="1"/>
          <p:nvPr/>
        </p:nvSpPr>
        <p:spPr>
          <a:xfrm>
            <a:off x="5357791" y="533536"/>
            <a:ext cx="889660" cy="217452"/>
          </a:xfrm>
          <a:prstGeom prst="rect">
            <a:avLst/>
          </a:prstGeom>
          <a:noFill/>
        </p:spPr>
        <p:txBody>
          <a:bodyPr wrap="square" rtlCol="0">
            <a:spAutoFit/>
          </a:bodyPr>
          <a:lstStyle/>
          <a:p>
            <a:r>
              <a:rPr lang="zh-CN" altLang="en-US" sz="800" dirty="0"/>
              <a:t>软件工具</a:t>
            </a:r>
            <a:endParaRPr lang="zh-CN" altLang="en-US" sz="800" dirty="0"/>
          </a:p>
        </p:txBody>
      </p:sp>
      <p:sp>
        <p:nvSpPr>
          <p:cNvPr id="8" name="文本框 7"/>
          <p:cNvSpPr txBox="1"/>
          <p:nvPr/>
        </p:nvSpPr>
        <p:spPr>
          <a:xfrm>
            <a:off x="1799344" y="535220"/>
            <a:ext cx="1555275" cy="217452"/>
          </a:xfrm>
          <a:prstGeom prst="rect">
            <a:avLst/>
          </a:prstGeom>
          <a:noFill/>
        </p:spPr>
        <p:txBody>
          <a:bodyPr wrap="square" rtlCol="0">
            <a:spAutoFit/>
          </a:bodyPr>
          <a:lstStyle/>
          <a:p>
            <a:r>
              <a:rPr lang="zh-CN" altLang="en-US" sz="800" dirty="0"/>
              <a:t>工业电气行业案例</a:t>
            </a:r>
            <a:endParaRPr lang="zh-CN" altLang="en-US" sz="800" dirty="0"/>
          </a:p>
        </p:txBody>
      </p:sp>
      <p:sp>
        <p:nvSpPr>
          <p:cNvPr id="10" name="文本框 9"/>
          <p:cNvSpPr txBox="1"/>
          <p:nvPr/>
        </p:nvSpPr>
        <p:spPr>
          <a:xfrm>
            <a:off x="6047210" y="523398"/>
            <a:ext cx="889660" cy="217452"/>
          </a:xfrm>
          <a:prstGeom prst="rect">
            <a:avLst/>
          </a:prstGeom>
          <a:noFill/>
        </p:spPr>
        <p:txBody>
          <a:bodyPr wrap="square" rtlCol="0">
            <a:spAutoFit/>
          </a:bodyPr>
          <a:lstStyle/>
          <a:p>
            <a:r>
              <a:rPr lang="zh-CN" altLang="en-US" sz="800" dirty="0"/>
              <a:t>关于灵娃</a:t>
            </a:r>
            <a:endParaRPr lang="zh-CN" altLang="en-US" sz="800" dirty="0"/>
          </a:p>
        </p:txBody>
      </p:sp>
      <p:pic>
        <p:nvPicPr>
          <p:cNvPr id="21" name="图片 20"/>
          <p:cNvPicPr>
            <a:picLocks noChangeAspect="1"/>
          </p:cNvPicPr>
          <p:nvPr/>
        </p:nvPicPr>
        <p:blipFill>
          <a:blip r:embed="rId1"/>
          <a:stretch>
            <a:fillRect/>
          </a:stretch>
        </p:blipFill>
        <p:spPr>
          <a:xfrm>
            <a:off x="10821" y="1025483"/>
            <a:ext cx="6858000" cy="969496"/>
          </a:xfrm>
          <a:prstGeom prst="rect">
            <a:avLst/>
          </a:prstGeom>
        </p:spPr>
      </p:pic>
      <p:sp>
        <p:nvSpPr>
          <p:cNvPr id="97" name="文本框 96"/>
          <p:cNvSpPr txBox="1"/>
          <p:nvPr/>
        </p:nvSpPr>
        <p:spPr>
          <a:xfrm flipH="1">
            <a:off x="13030" y="1539610"/>
            <a:ext cx="6873444" cy="1015663"/>
          </a:xfrm>
          <a:prstGeom prst="rect">
            <a:avLst/>
          </a:prstGeom>
          <a:solidFill>
            <a:srgbClr val="0C161C"/>
          </a:solidFill>
        </p:spPr>
        <p:txBody>
          <a:bodyPr wrap="square" rtlCol="0">
            <a:spAutoFit/>
          </a:bodyPr>
          <a:lstStyle/>
          <a:p>
            <a:pPr algn="ctr"/>
            <a:r>
              <a:rPr lang="zh-CN" altLang="en-US" sz="2400" b="1" dirty="0">
                <a:solidFill>
                  <a:srgbClr val="FFFF00"/>
                </a:solidFill>
                <a:effectLst>
                  <a:outerShdw blurRad="38100" dist="38100" dir="2700000" algn="tl">
                    <a:srgbClr val="000000">
                      <a:alpha val="43137"/>
                    </a:srgbClr>
                  </a:outerShdw>
                </a:effectLst>
              </a:rPr>
              <a:t>工业电气行业数字化工厂解决方案专家</a:t>
            </a:r>
            <a:endParaRPr lang="en-US" altLang="zh-CN" sz="2400" b="1" dirty="0">
              <a:solidFill>
                <a:srgbClr val="FFFF00"/>
              </a:solidFill>
              <a:effectLst>
                <a:outerShdw blurRad="38100" dist="38100" dir="2700000" algn="tl">
                  <a:srgbClr val="000000">
                    <a:alpha val="43137"/>
                  </a:srgbClr>
                </a:outerShdw>
              </a:effectLst>
            </a:endParaRPr>
          </a:p>
          <a:p>
            <a:pPr algn="r"/>
            <a:r>
              <a:rPr lang="en-US" altLang="zh-CN" b="1" dirty="0">
                <a:solidFill>
                  <a:srgbClr val="FFFF00"/>
                </a:solidFill>
                <a:effectLst>
                  <a:outerShdw blurRad="38100" dist="38100" dir="2700000" algn="tl">
                    <a:srgbClr val="000000">
                      <a:alpha val="43137"/>
                    </a:srgbClr>
                  </a:outerShdw>
                </a:effectLst>
              </a:rPr>
              <a:t>--- 20 </a:t>
            </a:r>
            <a:r>
              <a:rPr lang="zh-CN" altLang="en-US" b="1" dirty="0">
                <a:solidFill>
                  <a:srgbClr val="FFFF00"/>
                </a:solidFill>
                <a:effectLst>
                  <a:outerShdw blurRad="38100" dist="38100" dir="2700000" algn="tl">
                    <a:srgbClr val="000000">
                      <a:alpha val="43137"/>
                    </a:srgbClr>
                  </a:outerShdw>
                </a:effectLst>
              </a:rPr>
              <a:t>年</a:t>
            </a:r>
            <a:r>
              <a:rPr lang="en-US" altLang="zh-CN" b="1" dirty="0">
                <a:solidFill>
                  <a:srgbClr val="FFFF00"/>
                </a:solidFill>
                <a:effectLst>
                  <a:outerShdw blurRad="38100" dist="38100" dir="2700000" algn="tl">
                    <a:srgbClr val="000000">
                      <a:alpha val="43137"/>
                    </a:srgbClr>
                  </a:outerShdw>
                </a:effectLst>
              </a:rPr>
              <a:t>+</a:t>
            </a:r>
            <a:r>
              <a:rPr lang="zh-CN" altLang="en-US" b="1" dirty="0">
                <a:solidFill>
                  <a:srgbClr val="FFFF00"/>
                </a:solidFill>
                <a:effectLst>
                  <a:outerShdw blurRad="38100" dist="38100" dir="2700000" algn="tl">
                    <a:srgbClr val="000000">
                      <a:alpha val="43137"/>
                    </a:srgbClr>
                  </a:outerShdw>
                </a:effectLst>
              </a:rPr>
              <a:t>工业深耕工业电业行业数字化</a:t>
            </a:r>
            <a:endParaRPr lang="en-US" altLang="zh-CN" b="1" dirty="0">
              <a:solidFill>
                <a:srgbClr val="FFFF00"/>
              </a:solidFill>
              <a:effectLst>
                <a:outerShdw blurRad="38100" dist="38100" dir="2700000" algn="tl">
                  <a:srgbClr val="000000">
                    <a:alpha val="43137"/>
                  </a:srgbClr>
                </a:outerShdw>
              </a:effectLst>
            </a:endParaRPr>
          </a:p>
          <a:p>
            <a:pPr algn="r"/>
            <a:endParaRPr lang="zh-CN" altLang="en-US" b="1" dirty="0">
              <a:solidFill>
                <a:srgbClr val="FFFF00"/>
              </a:solidFill>
              <a:effectLst>
                <a:outerShdw blurRad="38100" dist="38100" dir="2700000" algn="tl">
                  <a:srgbClr val="000000">
                    <a:alpha val="43137"/>
                  </a:srgbClr>
                </a:outerShdw>
              </a:effectLst>
            </a:endParaRPr>
          </a:p>
        </p:txBody>
      </p:sp>
      <p:graphicFrame>
        <p:nvGraphicFramePr>
          <p:cNvPr id="15" name="表格 14"/>
          <p:cNvGraphicFramePr>
            <a:graphicFrameLocks noGrp="1"/>
          </p:cNvGraphicFramePr>
          <p:nvPr/>
        </p:nvGraphicFramePr>
        <p:xfrm>
          <a:off x="3855194" y="12731717"/>
          <a:ext cx="2773289" cy="4552128"/>
        </p:xfrm>
        <a:graphic>
          <a:graphicData uri="http://schemas.openxmlformats.org/drawingml/2006/table">
            <a:tbl>
              <a:tblPr/>
              <a:tblGrid>
                <a:gridCol w="195820"/>
                <a:gridCol w="307204"/>
                <a:gridCol w="438865"/>
                <a:gridCol w="1831400"/>
              </a:tblGrid>
              <a:tr h="316661">
                <a:tc>
                  <a:txBody>
                    <a:bodyPr/>
                    <a:lstStyle/>
                    <a:p>
                      <a:pPr algn="l"/>
                      <a:br>
                        <a:rPr lang="zh-CN" altLang="en-US" sz="900" b="1" dirty="0">
                          <a:solidFill>
                            <a:srgbClr val="333333"/>
                          </a:solidFill>
                          <a:effectLst/>
                          <a:latin typeface="+mn-ea"/>
                          <a:ea typeface="+mn-ea"/>
                        </a:rPr>
                      </a:br>
                      <a:r>
                        <a:rPr lang="en-US" altLang="zh-CN" sz="900" b="1" dirty="0">
                          <a:solidFill>
                            <a:srgbClr val="333333"/>
                          </a:solidFill>
                          <a:effectLst/>
                          <a:latin typeface="+mn-ea"/>
                          <a:ea typeface="+mn-ea"/>
                        </a:rPr>
                        <a:t>38</a:t>
                      </a:r>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gridSpan="2">
                  <a:txBody>
                    <a:bodyPr/>
                    <a:lstStyle/>
                    <a:p>
                      <a:pPr algn="l"/>
                      <a:r>
                        <a:rPr lang="zh-CN" altLang="en-US" sz="900" b="1" dirty="0">
                          <a:solidFill>
                            <a:srgbClr val="333333"/>
                          </a:solidFill>
                          <a:effectLst/>
                          <a:latin typeface="+mn-ea"/>
                          <a:ea typeface="+mn-ea"/>
                        </a:rPr>
                        <a:t>电气机械和器材制造业</a:t>
                      </a:r>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hMerge="1">
                  <a:tcPr marL="6337" marR="6337" marT="2112" marB="2112" anchor="ctr">
                    <a:lnL w="7620" cap="flat" cmpd="sng" algn="ctr">
                      <a:solidFill>
                        <a:srgbClr val="E9E9E9"/>
                      </a:solidFill>
                      <a:prstDash val="solid"/>
                      <a:round/>
                      <a:headEnd type="none" w="med" len="med"/>
                      <a:tailEnd type="none" w="med" len="med"/>
                    </a:lnL>
                    <a:lnR>
                      <a:noFill/>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r>
              <a:tr h="160300">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DFDFDF"/>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en-US" altLang="zh-CN" sz="900" b="1" dirty="0">
                          <a:solidFill>
                            <a:srgbClr val="333333"/>
                          </a:solidFill>
                          <a:effectLst>
                            <a:outerShdw blurRad="38100" dist="38100" dir="2700000" algn="tl">
                              <a:srgbClr val="000000">
                                <a:alpha val="43137"/>
                              </a:srgbClr>
                            </a:outerShdw>
                          </a:effectLst>
                          <a:latin typeface="+mn-ea"/>
                          <a:ea typeface="+mn-ea"/>
                        </a:rPr>
                        <a:t>381</a:t>
                      </a:r>
                      <a:endParaRPr lang="en-US" altLang="zh-CN" sz="900" b="1" dirty="0">
                        <a:solidFill>
                          <a:srgbClr val="333333"/>
                        </a:solidFill>
                        <a:effectLst>
                          <a:outerShdw blurRad="38100" dist="38100" dir="2700000" algn="tl">
                            <a:srgbClr val="000000">
                              <a:alpha val="43137"/>
                            </a:srgbClr>
                          </a:outerShdw>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endParaRPr lang="zh-CN" altLang="en-US" sz="900" b="1" dirty="0">
                        <a:solidFill>
                          <a:srgbClr val="333333"/>
                        </a:solidFill>
                        <a:effectLst>
                          <a:outerShdw blurRad="38100" dist="38100" dir="2700000" algn="tl">
                            <a:srgbClr val="000000">
                              <a:alpha val="43137"/>
                            </a:srgbClr>
                          </a:outerShdw>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zh-CN" altLang="en-US" sz="900" b="1" dirty="0">
                          <a:solidFill>
                            <a:srgbClr val="333333"/>
                          </a:solidFill>
                          <a:effectLst>
                            <a:outerShdw blurRad="38100" dist="38100" dir="2700000" algn="tl">
                              <a:srgbClr val="000000">
                                <a:alpha val="43137"/>
                              </a:srgbClr>
                            </a:outerShdw>
                          </a:effectLst>
                          <a:latin typeface="+mn-ea"/>
                          <a:ea typeface="+mn-ea"/>
                        </a:rPr>
                        <a:t>电机制造</a:t>
                      </a:r>
                      <a:endParaRPr lang="zh-CN" altLang="en-US" sz="900" b="1" dirty="0">
                        <a:solidFill>
                          <a:srgbClr val="333333"/>
                        </a:solidFill>
                        <a:effectLst>
                          <a:outerShdw blurRad="38100" dist="38100" dir="2700000" algn="tl">
                            <a:srgbClr val="000000">
                              <a:alpha val="43137"/>
                            </a:srgbClr>
                          </a:outerShdw>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r>
              <a:tr h="197953">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DFDFDF"/>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en-US" altLang="zh-CN" sz="900" dirty="0">
                          <a:solidFill>
                            <a:srgbClr val="333333"/>
                          </a:solidFill>
                          <a:effectLst/>
                          <a:latin typeface="+mn-ea"/>
                          <a:ea typeface="+mn-ea"/>
                        </a:rPr>
                        <a:t>3811</a:t>
                      </a:r>
                      <a:endParaRPr lang="en-US" altLang="zh-CN"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zh-CN" altLang="en-US" sz="900" dirty="0">
                          <a:solidFill>
                            <a:srgbClr val="333333"/>
                          </a:solidFill>
                          <a:effectLst/>
                          <a:latin typeface="+mn-ea"/>
                          <a:ea typeface="+mn-ea"/>
                        </a:rPr>
                        <a:t>发电机及发电机组制造</a:t>
                      </a:r>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r>
              <a:tr h="160300">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DFDFDF"/>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en-US" altLang="zh-CN" sz="900">
                          <a:solidFill>
                            <a:srgbClr val="333333"/>
                          </a:solidFill>
                          <a:effectLst/>
                          <a:latin typeface="+mn-ea"/>
                          <a:ea typeface="+mn-ea"/>
                        </a:rPr>
                        <a:t>3812</a:t>
                      </a:r>
                      <a:endParaRPr lang="en-US" altLang="zh-CN" sz="90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zh-CN" altLang="en-US" sz="900" dirty="0">
                          <a:solidFill>
                            <a:srgbClr val="333333"/>
                          </a:solidFill>
                          <a:effectLst/>
                          <a:latin typeface="+mn-ea"/>
                          <a:ea typeface="+mn-ea"/>
                        </a:rPr>
                        <a:t>电动机制造</a:t>
                      </a:r>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r>
              <a:tr h="165350">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DFDFDF"/>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en-US" altLang="zh-CN" sz="900" dirty="0">
                          <a:solidFill>
                            <a:srgbClr val="333333"/>
                          </a:solidFill>
                          <a:effectLst/>
                          <a:latin typeface="+mn-ea"/>
                          <a:ea typeface="+mn-ea"/>
                        </a:rPr>
                        <a:t>3819</a:t>
                      </a:r>
                      <a:endParaRPr lang="en-US" altLang="zh-CN"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zh-CN" altLang="en-US" sz="900" dirty="0">
                          <a:solidFill>
                            <a:srgbClr val="333333"/>
                          </a:solidFill>
                          <a:effectLst/>
                          <a:latin typeface="+mn-ea"/>
                          <a:ea typeface="+mn-ea"/>
                        </a:rPr>
                        <a:t>微电机及其他电机制造</a:t>
                      </a:r>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r>
              <a:tr h="168752">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DFDFDF"/>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en-US" altLang="zh-CN" sz="900" b="1" dirty="0">
                          <a:solidFill>
                            <a:srgbClr val="333333"/>
                          </a:solidFill>
                          <a:effectLst>
                            <a:outerShdw blurRad="38100" dist="38100" dir="2700000" algn="tl">
                              <a:srgbClr val="000000">
                                <a:alpha val="43137"/>
                              </a:srgbClr>
                            </a:outerShdw>
                          </a:effectLst>
                          <a:latin typeface="+mn-ea"/>
                          <a:ea typeface="+mn-ea"/>
                        </a:rPr>
                        <a:t>382</a:t>
                      </a:r>
                      <a:endParaRPr lang="en-US" altLang="zh-CN" sz="900" b="1" dirty="0">
                        <a:solidFill>
                          <a:srgbClr val="333333"/>
                        </a:solidFill>
                        <a:effectLst>
                          <a:outerShdw blurRad="38100" dist="38100" dir="2700000" algn="tl">
                            <a:srgbClr val="000000">
                              <a:alpha val="43137"/>
                            </a:srgbClr>
                          </a:outerShdw>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endParaRPr lang="zh-CN" altLang="en-US" sz="900" b="1">
                        <a:solidFill>
                          <a:srgbClr val="333333"/>
                        </a:solidFill>
                        <a:effectLst>
                          <a:outerShdw blurRad="38100" dist="38100" dir="2700000" algn="tl">
                            <a:srgbClr val="000000">
                              <a:alpha val="43137"/>
                            </a:srgbClr>
                          </a:outerShdw>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zh-CN" altLang="en-US" sz="900" b="1" dirty="0">
                          <a:solidFill>
                            <a:srgbClr val="333333"/>
                          </a:solidFill>
                          <a:effectLst>
                            <a:outerShdw blurRad="38100" dist="38100" dir="2700000" algn="tl">
                              <a:srgbClr val="000000">
                                <a:alpha val="43137"/>
                              </a:srgbClr>
                            </a:outerShdw>
                          </a:effectLst>
                          <a:latin typeface="+mn-ea"/>
                          <a:ea typeface="+mn-ea"/>
                        </a:rPr>
                        <a:t>输配电及控制设备制造</a:t>
                      </a:r>
                      <a:endParaRPr lang="zh-CN" altLang="en-US" sz="900" b="1" dirty="0">
                        <a:solidFill>
                          <a:srgbClr val="333333"/>
                        </a:solidFill>
                        <a:effectLst>
                          <a:outerShdw blurRad="38100" dist="38100" dir="2700000" algn="tl">
                            <a:srgbClr val="000000">
                              <a:alpha val="43137"/>
                            </a:srgbClr>
                          </a:outerShdw>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r>
              <a:tr h="160300">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DFDFDF"/>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en-US" altLang="zh-CN" sz="900">
                          <a:solidFill>
                            <a:srgbClr val="333333"/>
                          </a:solidFill>
                          <a:effectLst/>
                          <a:latin typeface="+mn-ea"/>
                          <a:ea typeface="+mn-ea"/>
                        </a:rPr>
                        <a:t>3821</a:t>
                      </a:r>
                      <a:endParaRPr lang="en-US" altLang="zh-CN" sz="90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zh-CN" altLang="en-US" sz="900" dirty="0">
                          <a:solidFill>
                            <a:srgbClr val="333333"/>
                          </a:solidFill>
                          <a:effectLst/>
                          <a:latin typeface="+mn-ea"/>
                          <a:ea typeface="+mn-ea"/>
                        </a:rPr>
                        <a:t>变压器、整流器和电感器制造</a:t>
                      </a:r>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r>
              <a:tr h="879928">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DFDFDF"/>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en-US" altLang="zh-CN" sz="900">
                          <a:solidFill>
                            <a:srgbClr val="333333"/>
                          </a:solidFill>
                          <a:effectLst/>
                          <a:latin typeface="+mn-ea"/>
                          <a:ea typeface="+mn-ea"/>
                        </a:rPr>
                        <a:t>3822</a:t>
                      </a:r>
                      <a:endParaRPr lang="en-US" altLang="zh-CN" sz="90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zh-CN" altLang="en-US" sz="900" dirty="0">
                          <a:solidFill>
                            <a:srgbClr val="333333"/>
                          </a:solidFill>
                          <a:effectLst/>
                          <a:latin typeface="+mn-ea"/>
                          <a:ea typeface="+mn-ea"/>
                        </a:rPr>
                        <a:t>电容器及其配套设备制造</a:t>
                      </a:r>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r>
              <a:tr h="172212">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DFDFDF"/>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en-US" altLang="zh-CN" sz="900">
                          <a:solidFill>
                            <a:srgbClr val="333333"/>
                          </a:solidFill>
                          <a:effectLst/>
                          <a:latin typeface="+mn-ea"/>
                          <a:ea typeface="+mn-ea"/>
                        </a:rPr>
                        <a:t>3823</a:t>
                      </a:r>
                      <a:endParaRPr lang="en-US" altLang="zh-CN" sz="90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zh-CN" altLang="en-US" sz="900" dirty="0">
                          <a:solidFill>
                            <a:srgbClr val="333333"/>
                          </a:solidFill>
                          <a:effectLst/>
                          <a:latin typeface="+mn-ea"/>
                          <a:ea typeface="+mn-ea"/>
                        </a:rPr>
                        <a:t>配电开关控制设备制造</a:t>
                      </a:r>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r>
              <a:tr h="186972">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DFDFDF"/>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en-US" altLang="zh-CN" sz="900" dirty="0">
                          <a:solidFill>
                            <a:srgbClr val="333333"/>
                          </a:solidFill>
                          <a:effectLst/>
                          <a:latin typeface="+mn-ea"/>
                          <a:ea typeface="+mn-ea"/>
                        </a:rPr>
                        <a:t>3824</a:t>
                      </a:r>
                      <a:endParaRPr lang="en-US" altLang="zh-CN"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zh-CN" altLang="en-US" sz="900" dirty="0">
                          <a:solidFill>
                            <a:srgbClr val="333333"/>
                          </a:solidFill>
                          <a:effectLst/>
                          <a:latin typeface="+mn-ea"/>
                          <a:ea typeface="+mn-ea"/>
                        </a:rPr>
                        <a:t>电力电子元器件制造</a:t>
                      </a:r>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r>
              <a:tr h="160300">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DFDFDF"/>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en-US" altLang="zh-CN" sz="900" dirty="0">
                          <a:solidFill>
                            <a:srgbClr val="333333"/>
                          </a:solidFill>
                          <a:effectLst/>
                          <a:latin typeface="+mn-ea"/>
                          <a:ea typeface="+mn-ea"/>
                        </a:rPr>
                        <a:t>3825</a:t>
                      </a:r>
                      <a:endParaRPr lang="en-US" altLang="zh-CN"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zh-CN" altLang="en-US" sz="900" dirty="0">
                          <a:solidFill>
                            <a:srgbClr val="333333"/>
                          </a:solidFill>
                          <a:effectLst/>
                          <a:latin typeface="+mn-ea"/>
                          <a:ea typeface="+mn-ea"/>
                        </a:rPr>
                        <a:t>光伏设备及元器件制造</a:t>
                      </a:r>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r>
              <a:tr h="160300">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DFDFDF"/>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en-US" altLang="zh-CN" sz="900" dirty="0">
                          <a:solidFill>
                            <a:srgbClr val="333333"/>
                          </a:solidFill>
                          <a:effectLst/>
                          <a:latin typeface="+mn-ea"/>
                          <a:ea typeface="+mn-ea"/>
                        </a:rPr>
                        <a:t>3829</a:t>
                      </a:r>
                      <a:endParaRPr lang="en-US" altLang="zh-CN"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zh-CN" altLang="en-US" sz="900" dirty="0">
                          <a:solidFill>
                            <a:srgbClr val="333333"/>
                          </a:solidFill>
                          <a:effectLst/>
                          <a:latin typeface="+mn-ea"/>
                          <a:ea typeface="+mn-ea"/>
                        </a:rPr>
                        <a:t>其他输配电及控制设备制造</a:t>
                      </a:r>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r>
              <a:tr h="157468">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DFDFDF"/>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en-US" altLang="zh-CN" sz="900" b="1">
                          <a:solidFill>
                            <a:srgbClr val="333333"/>
                          </a:solidFill>
                          <a:effectLst>
                            <a:outerShdw blurRad="38100" dist="38100" dir="2700000" algn="tl">
                              <a:srgbClr val="000000">
                                <a:alpha val="43137"/>
                              </a:srgbClr>
                            </a:outerShdw>
                          </a:effectLst>
                          <a:latin typeface="+mn-ea"/>
                          <a:ea typeface="+mn-ea"/>
                        </a:rPr>
                        <a:t>383</a:t>
                      </a:r>
                      <a:endParaRPr lang="en-US" altLang="zh-CN" sz="900" b="1">
                        <a:solidFill>
                          <a:srgbClr val="333333"/>
                        </a:solidFill>
                        <a:effectLst>
                          <a:outerShdw blurRad="38100" dist="38100" dir="2700000" algn="tl">
                            <a:srgbClr val="000000">
                              <a:alpha val="43137"/>
                            </a:srgbClr>
                          </a:outerShdw>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endParaRPr lang="zh-CN" altLang="en-US" sz="900" b="1" dirty="0">
                        <a:solidFill>
                          <a:srgbClr val="333333"/>
                        </a:solidFill>
                        <a:effectLst>
                          <a:outerShdw blurRad="38100" dist="38100" dir="2700000" algn="tl">
                            <a:srgbClr val="000000">
                              <a:alpha val="43137"/>
                            </a:srgbClr>
                          </a:outerShdw>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zh-CN" altLang="en-US" sz="900" b="1" dirty="0">
                          <a:solidFill>
                            <a:srgbClr val="333333"/>
                          </a:solidFill>
                          <a:effectLst>
                            <a:outerShdw blurRad="38100" dist="38100" dir="2700000" algn="tl">
                              <a:srgbClr val="000000">
                                <a:alpha val="43137"/>
                              </a:srgbClr>
                            </a:outerShdw>
                          </a:effectLst>
                          <a:latin typeface="+mn-ea"/>
                          <a:ea typeface="+mn-ea"/>
                        </a:rPr>
                        <a:t>电线、电缆、光缆及电工器材制造</a:t>
                      </a:r>
                      <a:endParaRPr lang="zh-CN" altLang="en-US" sz="900" b="1" dirty="0">
                        <a:solidFill>
                          <a:srgbClr val="333333"/>
                        </a:solidFill>
                        <a:effectLst>
                          <a:outerShdw blurRad="38100" dist="38100" dir="2700000" algn="tl">
                            <a:srgbClr val="000000">
                              <a:alpha val="43137"/>
                            </a:srgbClr>
                          </a:outerShdw>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r>
              <a:tr h="160300">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DFDFDF"/>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en-US" altLang="zh-CN" sz="900" dirty="0">
                          <a:solidFill>
                            <a:srgbClr val="333333"/>
                          </a:solidFill>
                          <a:effectLst/>
                          <a:latin typeface="+mn-ea"/>
                          <a:ea typeface="+mn-ea"/>
                        </a:rPr>
                        <a:t>3831</a:t>
                      </a:r>
                      <a:endParaRPr lang="en-US" altLang="zh-CN"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zh-CN" altLang="en-US" sz="900" dirty="0">
                          <a:solidFill>
                            <a:srgbClr val="333333"/>
                          </a:solidFill>
                          <a:effectLst/>
                          <a:latin typeface="+mn-ea"/>
                          <a:ea typeface="+mn-ea"/>
                        </a:rPr>
                        <a:t>电线、电缆制造</a:t>
                      </a:r>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r>
              <a:tr h="160300">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DFDFDF"/>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en-US" altLang="zh-CN" sz="900" dirty="0">
                          <a:solidFill>
                            <a:srgbClr val="333333"/>
                          </a:solidFill>
                          <a:effectLst/>
                          <a:latin typeface="+mn-ea"/>
                          <a:ea typeface="+mn-ea"/>
                        </a:rPr>
                        <a:t>3832</a:t>
                      </a:r>
                      <a:endParaRPr lang="en-US" altLang="zh-CN"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zh-CN" altLang="en-US" sz="900" dirty="0">
                          <a:solidFill>
                            <a:srgbClr val="333333"/>
                          </a:solidFill>
                          <a:effectLst/>
                          <a:latin typeface="+mn-ea"/>
                          <a:ea typeface="+mn-ea"/>
                        </a:rPr>
                        <a:t>光纤、光缆制造</a:t>
                      </a:r>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r>
              <a:tr h="160300">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DFDFDF"/>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en-US" altLang="zh-CN" sz="900">
                          <a:solidFill>
                            <a:srgbClr val="333333"/>
                          </a:solidFill>
                          <a:effectLst/>
                          <a:latin typeface="+mn-ea"/>
                          <a:ea typeface="+mn-ea"/>
                        </a:rPr>
                        <a:t>3833</a:t>
                      </a:r>
                      <a:endParaRPr lang="en-US" altLang="zh-CN" sz="90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zh-CN" altLang="en-US" sz="900" dirty="0">
                          <a:solidFill>
                            <a:srgbClr val="333333"/>
                          </a:solidFill>
                          <a:effectLst/>
                          <a:latin typeface="+mn-ea"/>
                          <a:ea typeface="+mn-ea"/>
                        </a:rPr>
                        <a:t>绝缘制品制造</a:t>
                      </a:r>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r>
              <a:tr h="160300">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DFDFDF"/>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en-US" altLang="zh-CN" sz="900">
                          <a:solidFill>
                            <a:srgbClr val="333333"/>
                          </a:solidFill>
                          <a:effectLst/>
                          <a:latin typeface="+mn-ea"/>
                          <a:ea typeface="+mn-ea"/>
                        </a:rPr>
                        <a:t>3839</a:t>
                      </a:r>
                      <a:endParaRPr lang="en-US" altLang="zh-CN" sz="90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zh-CN" altLang="en-US" sz="900" dirty="0">
                          <a:solidFill>
                            <a:srgbClr val="333333"/>
                          </a:solidFill>
                          <a:effectLst/>
                          <a:latin typeface="+mn-ea"/>
                          <a:ea typeface="+mn-ea"/>
                        </a:rPr>
                        <a:t>其他电工器材制造</a:t>
                      </a:r>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r>
              <a:tr h="160300">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DFDFDF"/>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en-US" altLang="zh-CN" sz="900" b="1" dirty="0">
                          <a:solidFill>
                            <a:srgbClr val="333333"/>
                          </a:solidFill>
                          <a:effectLst>
                            <a:outerShdw blurRad="38100" dist="38100" dir="2700000" algn="tl">
                              <a:srgbClr val="000000">
                                <a:alpha val="43137"/>
                              </a:srgbClr>
                            </a:outerShdw>
                          </a:effectLst>
                          <a:latin typeface="+mn-ea"/>
                          <a:ea typeface="+mn-ea"/>
                        </a:rPr>
                        <a:t>384</a:t>
                      </a:r>
                      <a:endParaRPr lang="en-US" altLang="zh-CN" sz="900" b="1" dirty="0">
                        <a:solidFill>
                          <a:srgbClr val="333333"/>
                        </a:solidFill>
                        <a:effectLst>
                          <a:outerShdw blurRad="38100" dist="38100" dir="2700000" algn="tl">
                            <a:srgbClr val="000000">
                              <a:alpha val="43137"/>
                            </a:srgbClr>
                          </a:outerShdw>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endParaRPr lang="zh-CN" altLang="en-US" sz="900" b="1">
                        <a:solidFill>
                          <a:srgbClr val="333333"/>
                        </a:solidFill>
                        <a:effectLst>
                          <a:outerShdw blurRad="38100" dist="38100" dir="2700000" algn="tl">
                            <a:srgbClr val="000000">
                              <a:alpha val="43137"/>
                            </a:srgbClr>
                          </a:outerShdw>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zh-CN" altLang="en-US" sz="900" b="1" dirty="0">
                          <a:solidFill>
                            <a:srgbClr val="333333"/>
                          </a:solidFill>
                          <a:effectLst>
                            <a:outerShdw blurRad="38100" dist="38100" dir="2700000" algn="tl">
                              <a:srgbClr val="000000">
                                <a:alpha val="43137"/>
                              </a:srgbClr>
                            </a:outerShdw>
                          </a:effectLst>
                          <a:latin typeface="+mn-ea"/>
                          <a:ea typeface="+mn-ea"/>
                        </a:rPr>
                        <a:t>电池制造</a:t>
                      </a:r>
                      <a:endParaRPr lang="zh-CN" altLang="en-US" sz="900" b="1" dirty="0">
                        <a:solidFill>
                          <a:srgbClr val="333333"/>
                        </a:solidFill>
                        <a:effectLst>
                          <a:outerShdw blurRad="38100" dist="38100" dir="2700000" algn="tl">
                            <a:srgbClr val="000000">
                              <a:alpha val="43137"/>
                            </a:srgbClr>
                          </a:outerShdw>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r>
              <a:tr h="160300">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DFDFDF"/>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en-US" altLang="zh-CN" sz="900">
                          <a:solidFill>
                            <a:srgbClr val="333333"/>
                          </a:solidFill>
                          <a:effectLst/>
                          <a:latin typeface="+mn-ea"/>
                          <a:ea typeface="+mn-ea"/>
                        </a:rPr>
                        <a:t>3841</a:t>
                      </a:r>
                      <a:endParaRPr lang="en-US" altLang="zh-CN" sz="90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zh-CN" altLang="en-US" sz="900" dirty="0">
                          <a:solidFill>
                            <a:srgbClr val="333333"/>
                          </a:solidFill>
                          <a:effectLst/>
                          <a:latin typeface="+mn-ea"/>
                          <a:ea typeface="+mn-ea"/>
                        </a:rPr>
                        <a:t>锂离子电池制造</a:t>
                      </a:r>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r>
              <a:tr h="160300">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DFDFDF"/>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en-US" altLang="zh-CN" sz="900">
                          <a:solidFill>
                            <a:srgbClr val="333333"/>
                          </a:solidFill>
                          <a:effectLst/>
                          <a:latin typeface="+mn-ea"/>
                          <a:ea typeface="+mn-ea"/>
                        </a:rPr>
                        <a:t>3842</a:t>
                      </a:r>
                      <a:endParaRPr lang="en-US" altLang="zh-CN" sz="90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zh-CN" altLang="en-US" sz="900" dirty="0">
                          <a:solidFill>
                            <a:srgbClr val="333333"/>
                          </a:solidFill>
                          <a:effectLst/>
                          <a:latin typeface="+mn-ea"/>
                          <a:ea typeface="+mn-ea"/>
                        </a:rPr>
                        <a:t>镍氢电池制造</a:t>
                      </a:r>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r>
              <a:tr h="160300">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DFDFDF"/>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en-US" altLang="zh-CN" sz="900">
                          <a:solidFill>
                            <a:srgbClr val="333333"/>
                          </a:solidFill>
                          <a:effectLst/>
                          <a:latin typeface="+mn-ea"/>
                          <a:ea typeface="+mn-ea"/>
                        </a:rPr>
                        <a:t>3849</a:t>
                      </a:r>
                      <a:endParaRPr lang="en-US" altLang="zh-CN" sz="90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zh-CN" altLang="en-US" sz="900" dirty="0">
                          <a:solidFill>
                            <a:srgbClr val="333333"/>
                          </a:solidFill>
                          <a:effectLst/>
                          <a:latin typeface="+mn-ea"/>
                          <a:ea typeface="+mn-ea"/>
                        </a:rPr>
                        <a:t>其他电池制造</a:t>
                      </a:r>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r>
              <a:tr h="222932">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DFDFDF"/>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endParaRPr lang="zh-CN" altLang="en-US" sz="90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en-US" altLang="zh-CN" sz="900">
                          <a:solidFill>
                            <a:srgbClr val="333333"/>
                          </a:solidFill>
                          <a:effectLst/>
                          <a:latin typeface="+mn-ea"/>
                          <a:ea typeface="+mn-ea"/>
                        </a:rPr>
                        <a:t>3869</a:t>
                      </a:r>
                      <a:endParaRPr lang="en-US" altLang="zh-CN" sz="90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pPr algn="l"/>
                      <a:r>
                        <a:rPr lang="zh-CN" altLang="en-US" sz="900" dirty="0">
                          <a:solidFill>
                            <a:srgbClr val="333333"/>
                          </a:solidFill>
                          <a:effectLst/>
                          <a:latin typeface="+mn-ea"/>
                          <a:ea typeface="+mn-ea"/>
                        </a:rPr>
                        <a:t>其他非电力家用器具制造</a:t>
                      </a:r>
                      <a:endParaRPr lang="zh-CN" altLang="en-US" sz="900" dirty="0">
                        <a:solidFill>
                          <a:srgbClr val="333333"/>
                        </a:solidFill>
                        <a:effectLst/>
                        <a:latin typeface="+mn-ea"/>
                        <a:ea typeface="+mn-ea"/>
                      </a:endParaRPr>
                    </a:p>
                  </a:txBody>
                  <a:tcPr marL="6337" marR="6337" marT="2112" marB="2112"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r>
            </a:tbl>
          </a:graphicData>
        </a:graphic>
      </p:graphicFrame>
      <p:pic>
        <p:nvPicPr>
          <p:cNvPr id="40" name="图片 39"/>
          <p:cNvPicPr>
            <a:picLocks noChangeAspect="1"/>
          </p:cNvPicPr>
          <p:nvPr/>
        </p:nvPicPr>
        <p:blipFill>
          <a:blip r:embed="rId2"/>
          <a:stretch>
            <a:fillRect/>
          </a:stretch>
        </p:blipFill>
        <p:spPr>
          <a:xfrm>
            <a:off x="68286" y="13182278"/>
            <a:ext cx="3740477" cy="2803007"/>
          </a:xfrm>
          <a:prstGeom prst="rect">
            <a:avLst/>
          </a:prstGeom>
        </p:spPr>
      </p:pic>
      <p:pic>
        <p:nvPicPr>
          <p:cNvPr id="16" name="图片 15"/>
          <p:cNvPicPr>
            <a:picLocks noChangeAspect="1"/>
          </p:cNvPicPr>
          <p:nvPr/>
        </p:nvPicPr>
        <p:blipFill>
          <a:blip r:embed="rId3"/>
          <a:stretch>
            <a:fillRect/>
          </a:stretch>
        </p:blipFill>
        <p:spPr>
          <a:xfrm>
            <a:off x="54119" y="17467835"/>
            <a:ext cx="6683319" cy="3025402"/>
          </a:xfrm>
          <a:prstGeom prst="rect">
            <a:avLst/>
          </a:prstGeom>
        </p:spPr>
      </p:pic>
      <p:grpSp>
        <p:nvGrpSpPr>
          <p:cNvPr id="14" name="组合 13"/>
          <p:cNvGrpSpPr/>
          <p:nvPr/>
        </p:nvGrpSpPr>
        <p:grpSpPr>
          <a:xfrm>
            <a:off x="-217242" y="2847526"/>
            <a:ext cx="7103716" cy="2494354"/>
            <a:chOff x="-491432" y="1765245"/>
            <a:chExt cx="12851798" cy="5659153"/>
          </a:xfrm>
        </p:grpSpPr>
        <p:sp>
          <p:nvSpPr>
            <p:cNvPr id="25" name="TextBox 17"/>
            <p:cNvSpPr txBox="1"/>
            <p:nvPr/>
          </p:nvSpPr>
          <p:spPr>
            <a:xfrm>
              <a:off x="9170689" y="1799381"/>
              <a:ext cx="2703945" cy="1157398"/>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defRPr sz="2400" b="1" kern="0">
                  <a:solidFill>
                    <a:sysClr val="windowText" lastClr="000000">
                      <a:lumMod val="65000"/>
                      <a:lumOff val="35000"/>
                    </a:sysClr>
                  </a:solidFill>
                  <a:latin typeface="Agency FB" panose="020B0503020202020204" pitchFamily="34" charset="0"/>
                  <a:ea typeface="微软雅黑" panose="020B0503020204020204" pitchFamily="34" charset="-122"/>
                  <a:cs typeface="Calibri" panose="020F0502020204030204" pitchFamily="34" charset="0"/>
                </a:defRPr>
              </a:lvl1pPr>
            </a:lstStyle>
            <a:p>
              <a:pPr>
                <a:defRPr/>
              </a:pPr>
              <a:r>
                <a:rPr lang="en-US" altLang="zh-CN" sz="1050" dirty="0"/>
                <a:t>20</a:t>
              </a:r>
              <a:r>
                <a:rPr lang="zh-CN" altLang="en-US" sz="1050" dirty="0"/>
                <a:t>年</a:t>
              </a:r>
              <a:endParaRPr lang="en-US" altLang="zh-CN" sz="1050" dirty="0"/>
            </a:p>
            <a:p>
              <a:pPr>
                <a:defRPr/>
              </a:pPr>
              <a:r>
                <a:rPr lang="zh-CN" altLang="en-US" sz="1050" dirty="0"/>
                <a:t>生产运营管理基础</a:t>
              </a:r>
              <a:endParaRPr lang="en-US" altLang="zh-CN" sz="1050" dirty="0"/>
            </a:p>
          </p:txBody>
        </p:sp>
        <p:sp>
          <p:nvSpPr>
            <p:cNvPr id="26" name="TextBox 18"/>
            <p:cNvSpPr txBox="1"/>
            <p:nvPr/>
          </p:nvSpPr>
          <p:spPr>
            <a:xfrm>
              <a:off x="8817063" y="2897212"/>
              <a:ext cx="3543303" cy="460865"/>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3600" b="1" i="0" u="none" strike="noStrike" kern="0" cap="none" spc="0" normalizeH="0" baseline="0">
                  <a:ln w="18415" cmpd="sng">
                    <a:noFill/>
                    <a:prstDash val="solid"/>
                  </a:ln>
                  <a:solidFill>
                    <a:schemeClr val="accent6">
                      <a:lumMod val="50000"/>
                    </a:schemeClr>
                  </a:solidFill>
                  <a:effectLst>
                    <a:outerShdw dist="38100" dir="5400000" algn="t" rotWithShape="0">
                      <a:sysClr val="window" lastClr="FFFFFF">
                        <a:alpha val="40000"/>
                      </a:sysClr>
                    </a:outerShdw>
                  </a:effectLst>
                  <a:uLnTx/>
                  <a:uFillTx/>
                  <a:latin typeface="Agency FB" panose="020B0503020202020204"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lang="en-US" altLang="zh-CN" sz="900" dirty="0">
                  <a:solidFill>
                    <a:sysClr val="windowText" lastClr="000000">
                      <a:lumMod val="65000"/>
                      <a:lumOff val="35000"/>
                    </a:sysClr>
                  </a:solidFill>
                </a:rPr>
                <a:t>Deep Know how Manufacturing </a:t>
              </a:r>
              <a:endParaRPr kumimoji="0" lang="zh-CN" altLang="en-US" sz="9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40000"/>
                    </a:sysClr>
                  </a:outerShdw>
                </a:effectLst>
                <a:uLnTx/>
                <a:uFillTx/>
                <a:latin typeface="Agency FB" panose="020B0503020202020204" pitchFamily="34" charset="0"/>
                <a:ea typeface="微软雅黑" panose="020B0503020204020204" pitchFamily="34" charset="-122"/>
              </a:endParaRPr>
            </a:p>
          </p:txBody>
        </p:sp>
        <p:sp>
          <p:nvSpPr>
            <p:cNvPr id="27" name="燕尾形 19"/>
            <p:cNvSpPr/>
            <p:nvPr/>
          </p:nvSpPr>
          <p:spPr>
            <a:xfrm>
              <a:off x="3264199" y="2399066"/>
              <a:ext cx="382160" cy="360040"/>
            </a:xfrm>
            <a:prstGeom prst="chevron">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TextBox 21"/>
            <p:cNvSpPr txBox="1"/>
            <p:nvPr/>
          </p:nvSpPr>
          <p:spPr>
            <a:xfrm>
              <a:off x="-491432" y="2967869"/>
              <a:ext cx="4137791" cy="460865"/>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3600" b="1" i="0" u="none" strike="noStrike" kern="0" cap="none" spc="0" normalizeH="0" baseline="0">
                  <a:ln w="18415" cmpd="sng">
                    <a:noFill/>
                    <a:prstDash val="solid"/>
                  </a:ln>
                  <a:solidFill>
                    <a:schemeClr val="accent6">
                      <a:lumMod val="50000"/>
                    </a:schemeClr>
                  </a:solidFill>
                  <a:effectLst>
                    <a:outerShdw dist="38100" dir="5400000" algn="t" rotWithShape="0">
                      <a:sysClr val="window" lastClr="FFFFFF">
                        <a:alpha val="40000"/>
                      </a:sysClr>
                    </a:outerShdw>
                  </a:effectLst>
                  <a:uLnTx/>
                  <a:uFillTx/>
                  <a:latin typeface="Agency FB" panose="020B0503020202020204"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kumimoji="0" lang="en-US" altLang="zh-CN" sz="9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40000"/>
                      </a:sysClr>
                    </a:outerShdw>
                  </a:effectLst>
                  <a:uLnTx/>
                  <a:uFillTx/>
                  <a:latin typeface="Agency FB" panose="020B0503020202020204" pitchFamily="34" charset="0"/>
                  <a:ea typeface="微软雅黑" panose="020B0503020204020204" pitchFamily="34" charset="-122"/>
                </a:rPr>
                <a:t>20+ years practical  Technical Proof</a:t>
              </a:r>
              <a:endParaRPr kumimoji="0" lang="zh-CN" altLang="en-US" sz="9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40000"/>
                    </a:sysClr>
                  </a:outerShdw>
                </a:effectLst>
                <a:uLnTx/>
                <a:uFillTx/>
                <a:latin typeface="Agency FB" panose="020B0503020202020204" pitchFamily="34" charset="0"/>
                <a:ea typeface="微软雅黑" panose="020B0503020204020204" pitchFamily="34" charset="-122"/>
              </a:endParaRPr>
            </a:p>
          </p:txBody>
        </p:sp>
        <p:sp>
          <p:nvSpPr>
            <p:cNvPr id="29" name="燕尾形 22"/>
            <p:cNvSpPr/>
            <p:nvPr/>
          </p:nvSpPr>
          <p:spPr>
            <a:xfrm rot="10800000">
              <a:off x="8625983" y="2435991"/>
              <a:ext cx="382160" cy="360040"/>
            </a:xfrm>
            <a:prstGeom prst="chevron">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TextBox 23"/>
            <p:cNvSpPr txBox="1"/>
            <p:nvPr/>
          </p:nvSpPr>
          <p:spPr>
            <a:xfrm>
              <a:off x="5480284" y="1765245"/>
              <a:ext cx="1535426" cy="94369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defRPr sz="2400" b="1" kern="0">
                  <a:solidFill>
                    <a:sysClr val="windowText" lastClr="000000">
                      <a:lumMod val="65000"/>
                      <a:lumOff val="35000"/>
                    </a:sysClr>
                  </a:solidFill>
                  <a:latin typeface="Agency FB" panose="020B0503020202020204" pitchFamily="34" charset="0"/>
                  <a:ea typeface="微软雅黑" panose="020B0503020204020204" pitchFamily="34" charset="-122"/>
                  <a:cs typeface="Calibri" panose="020F0502020204030204" pitchFamily="34" charset="0"/>
                </a:defRPr>
              </a:lvl1pPr>
            </a:lstStyle>
            <a:p>
              <a:r>
                <a:rPr lang="zh-CN" altLang="en-US" sz="1800" dirty="0"/>
                <a:t>服务</a:t>
              </a:r>
              <a:endParaRPr lang="en-US" altLang="zh-CN" sz="1800" dirty="0"/>
            </a:p>
          </p:txBody>
        </p:sp>
        <p:sp>
          <p:nvSpPr>
            <p:cNvPr id="31" name="TextBox 24"/>
            <p:cNvSpPr txBox="1"/>
            <p:nvPr/>
          </p:nvSpPr>
          <p:spPr>
            <a:xfrm>
              <a:off x="4411958" y="2908604"/>
              <a:ext cx="3336343" cy="460865"/>
            </a:xfrm>
            <a:prstGeom prst="rect">
              <a:avLst/>
            </a:prstGeom>
            <a:noFill/>
          </p:spPr>
          <p:txBody>
            <a:bodyPr wrap="square" rtlCol="0">
              <a:spAutoFit/>
            </a:bodyPr>
            <a:lstStyle>
              <a:defPPr>
                <a:defRPr lang="zh-CN"/>
              </a:defPPr>
              <a:lvl1pPr marR="0" lvl="0" indent="0" algn="ctr" fontAlgn="auto">
                <a:lnSpc>
                  <a:spcPct val="80000"/>
                </a:lnSpc>
                <a:spcBef>
                  <a:spcPts val="0"/>
                </a:spcBef>
                <a:spcAft>
                  <a:spcPts val="0"/>
                </a:spcAft>
                <a:buClrTx/>
                <a:buSzTx/>
                <a:buFontTx/>
                <a:buNone/>
                <a:defRPr kumimoji="0" b="1" i="0" u="none" strike="noStrike" kern="0" cap="none" spc="0" normalizeH="0" baseline="0">
                  <a:ln w="18415" cmpd="sng">
                    <a:noFill/>
                    <a:prstDash val="solid"/>
                  </a:ln>
                  <a:solidFill>
                    <a:sysClr val="windowText" lastClr="000000">
                      <a:lumMod val="65000"/>
                      <a:lumOff val="35000"/>
                    </a:sysClr>
                  </a:solidFill>
                  <a:effectLst>
                    <a:outerShdw dist="38100" dir="5400000" algn="t" rotWithShape="0">
                      <a:sysClr val="window" lastClr="FFFFFF">
                        <a:alpha val="40000"/>
                      </a:sysClr>
                    </a:outerShdw>
                  </a:effectLst>
                  <a:uLnTx/>
                  <a:uFillTx/>
                  <a:latin typeface="Agency FB" panose="020B0503020202020204" pitchFamily="34" charset="0"/>
                  <a:ea typeface="微软雅黑" panose="020B0503020204020204" pitchFamily="34" charset="-122"/>
                </a:defRPr>
              </a:lvl1pPr>
            </a:lstStyle>
            <a:p>
              <a:r>
                <a:rPr lang="en-US" altLang="zh-CN" sz="900" dirty="0"/>
                <a:t>Core Competency: Service </a:t>
              </a:r>
              <a:endParaRPr lang="zh-CN" altLang="en-US" sz="900" dirty="0"/>
            </a:p>
          </p:txBody>
        </p:sp>
        <p:sp>
          <p:nvSpPr>
            <p:cNvPr id="32" name="Oval 65"/>
            <p:cNvSpPr>
              <a:spLocks noChangeArrowheads="1"/>
            </p:cNvSpPr>
            <p:nvPr/>
          </p:nvSpPr>
          <p:spPr bwMode="auto">
            <a:xfrm rot="16200000" flipV="1">
              <a:off x="2101272" y="5001796"/>
              <a:ext cx="3505564" cy="118461"/>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endParaRPr>
            </a:p>
          </p:txBody>
        </p:sp>
        <p:sp>
          <p:nvSpPr>
            <p:cNvPr id="33" name="Oval 65"/>
            <p:cNvSpPr>
              <a:spLocks noChangeArrowheads="1"/>
            </p:cNvSpPr>
            <p:nvPr/>
          </p:nvSpPr>
          <p:spPr bwMode="auto">
            <a:xfrm rot="16200000" flipV="1">
              <a:off x="6545272" y="5014338"/>
              <a:ext cx="3505564" cy="118463"/>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endParaRPr>
            </a:p>
          </p:txBody>
        </p:sp>
        <p:sp>
          <p:nvSpPr>
            <p:cNvPr id="34" name="TextBox 27"/>
            <p:cNvSpPr txBox="1"/>
            <p:nvPr/>
          </p:nvSpPr>
          <p:spPr>
            <a:xfrm flipH="1">
              <a:off x="8423478" y="3960789"/>
              <a:ext cx="3591182" cy="3463609"/>
            </a:xfrm>
            <a:prstGeom prst="rect">
              <a:avLst/>
            </a:prstGeom>
            <a:noFill/>
          </p:spPr>
          <p:txBody>
            <a:bodyPr wrap="square" rtlCol="0">
              <a:spAutoFit/>
            </a:bodyPr>
            <a:lstStyle/>
            <a:p>
              <a:pPr marL="285750" indent="-285750">
                <a:lnSpc>
                  <a:spcPct val="150000"/>
                </a:lnSpc>
                <a:buFont typeface="Arial" panose="020B0604020202020204" pitchFamily="34" charset="0"/>
                <a:buChar char="•"/>
                <a:defRPr/>
              </a:pPr>
              <a:r>
                <a:rPr lang="en-US" altLang="zh-CN" sz="700" kern="0" dirty="0">
                  <a:solidFill>
                    <a:srgbClr val="4B3C29"/>
                  </a:solidFill>
                  <a:latin typeface="Arial" panose="020B0604020202020204" pitchFamily="34" charset="0"/>
                  <a:ea typeface="微软雅黑" panose="020B0503020204020204" pitchFamily="34" charset="-122"/>
                  <a:cs typeface="Arial" panose="020B0604020202020204" pitchFamily="34" charset="0"/>
                </a:rPr>
                <a:t>500</a:t>
              </a:r>
              <a:r>
                <a:rPr lang="zh-CN" altLang="en-US" sz="700" kern="0" dirty="0">
                  <a:solidFill>
                    <a:srgbClr val="4B3C29"/>
                  </a:solidFill>
                  <a:latin typeface="Arial" panose="020B0604020202020204" pitchFamily="34" charset="0"/>
                  <a:ea typeface="微软雅黑" panose="020B0503020204020204" pitchFamily="34" charset="-122"/>
                  <a:cs typeface="Arial" panose="020B0604020202020204" pitchFamily="34" charset="0"/>
                </a:rPr>
                <a:t>强制造企业工厂总经理，运营总监，供应链总监领衔公司</a:t>
              </a:r>
              <a:endParaRPr lang="en-US" altLang="zh-CN" sz="700" kern="0" dirty="0">
                <a:solidFill>
                  <a:srgbClr val="4B3C29"/>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defRPr/>
              </a:pPr>
              <a:r>
                <a:rPr lang="en-US" altLang="zh-CN" sz="700" kern="0" dirty="0">
                  <a:solidFill>
                    <a:srgbClr val="4B3C29"/>
                  </a:solidFill>
                  <a:latin typeface="Arial" panose="020B0604020202020204" pitchFamily="34" charset="0"/>
                  <a:ea typeface="微软雅黑" panose="020B0503020204020204" pitchFamily="34" charset="-122"/>
                  <a:cs typeface="Arial" panose="020B0604020202020204" pitchFamily="34" charset="0"/>
                </a:rPr>
                <a:t>20+ </a:t>
              </a:r>
              <a:r>
                <a:rPr lang="zh-CN" altLang="en-US" sz="700" kern="0" dirty="0">
                  <a:solidFill>
                    <a:srgbClr val="4B3C29"/>
                  </a:solidFill>
                  <a:latin typeface="Arial" panose="020B0604020202020204" pitchFamily="34" charset="0"/>
                  <a:ea typeface="微软雅黑" panose="020B0503020204020204" pitchFamily="34" charset="-122"/>
                  <a:cs typeface="Arial" panose="020B0604020202020204" pitchFamily="34" charset="0"/>
                </a:rPr>
                <a:t>具备一线实操管理经验咨询顾问</a:t>
              </a:r>
              <a:endParaRPr lang="en-US" altLang="zh-CN" sz="700" kern="0" dirty="0">
                <a:solidFill>
                  <a:srgbClr val="4B3C29"/>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defRPr/>
              </a:pPr>
              <a:r>
                <a:rPr lang="en-US" altLang="zh-CN" sz="700" dirty="0">
                  <a:cs typeface="+mn-ea"/>
                  <a:sym typeface="+mn-lt"/>
                </a:rPr>
                <a:t>10+ </a:t>
              </a:r>
              <a:r>
                <a:rPr lang="zh-CN" altLang="en-US" sz="700" dirty="0">
                  <a:cs typeface="+mn-ea"/>
                  <a:sym typeface="+mn-lt"/>
                </a:rPr>
                <a:t>数字化转型咨询师</a:t>
              </a:r>
              <a:endParaRPr lang="en-US" altLang="zh-CN" sz="700" dirty="0">
                <a:cs typeface="+mn-ea"/>
                <a:sym typeface="+mn-lt"/>
              </a:endParaRPr>
            </a:p>
            <a:p>
              <a:pPr marL="285750" indent="-285750">
                <a:lnSpc>
                  <a:spcPct val="150000"/>
                </a:lnSpc>
                <a:buFont typeface="Arial" panose="020B0604020202020204" pitchFamily="34" charset="0"/>
                <a:buChar char="•"/>
                <a:defRPr/>
              </a:pPr>
              <a:r>
                <a:rPr lang="en-US" altLang="zh-CN" sz="700" dirty="0">
                  <a:cs typeface="+mn-ea"/>
                  <a:sym typeface="+mn-lt"/>
                </a:rPr>
                <a:t>10+ </a:t>
              </a:r>
              <a:r>
                <a:rPr lang="zh-CN" altLang="en-US" sz="700" dirty="0">
                  <a:cs typeface="+mn-ea"/>
                  <a:sym typeface="+mn-lt"/>
                </a:rPr>
                <a:t>精益制造咨询师</a:t>
              </a:r>
              <a:endParaRPr lang="en-US" altLang="zh-CN" sz="700" dirty="0">
                <a:cs typeface="+mn-ea"/>
                <a:sym typeface="+mn-lt"/>
              </a:endParaRPr>
            </a:p>
            <a:p>
              <a:pPr marL="285750" indent="-285750">
                <a:lnSpc>
                  <a:spcPct val="150000"/>
                </a:lnSpc>
                <a:buFont typeface="Arial" panose="020B0604020202020204" pitchFamily="34" charset="0"/>
                <a:buChar char="•"/>
                <a:defRPr/>
              </a:pPr>
              <a:r>
                <a:rPr lang="zh-CN" altLang="en-US" sz="700" dirty="0">
                  <a:cs typeface="+mn-ea"/>
                  <a:sym typeface="+mn-lt"/>
                </a:rPr>
                <a:t>深度融合制造企业精益生产、工业工程核心理念精髓</a:t>
              </a:r>
              <a:endParaRPr lang="en-US" altLang="zh-CN" sz="700" dirty="0">
                <a:cs typeface="+mn-ea"/>
                <a:sym typeface="+mn-lt"/>
              </a:endParaRPr>
            </a:p>
            <a:p>
              <a:pPr>
                <a:lnSpc>
                  <a:spcPct val="150000"/>
                </a:lnSpc>
                <a:defRPr/>
              </a:pPr>
              <a:endParaRPr lang="en-US" altLang="zh-CN" sz="700" kern="0" dirty="0">
                <a:solidFill>
                  <a:srgbClr val="4B3C29"/>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defRPr/>
              </a:pPr>
              <a:endParaRPr lang="en-US" altLang="zh-CN" sz="700" kern="0" dirty="0">
                <a:solidFill>
                  <a:srgbClr val="4B3C29"/>
                </a:solidFill>
                <a:latin typeface="Arial" panose="020B0604020202020204" pitchFamily="34" charset="0"/>
                <a:ea typeface="微软雅黑" panose="020B0503020204020204" pitchFamily="34" charset="-122"/>
                <a:cs typeface="Arial" panose="020B0604020202020204" pitchFamily="34" charset="0"/>
              </a:endParaRPr>
            </a:p>
          </p:txBody>
        </p:sp>
        <p:sp>
          <p:nvSpPr>
            <p:cNvPr id="35" name="TextBox 28"/>
            <p:cNvSpPr txBox="1"/>
            <p:nvPr/>
          </p:nvSpPr>
          <p:spPr>
            <a:xfrm flipH="1">
              <a:off x="101265" y="4030293"/>
              <a:ext cx="3566526" cy="3097014"/>
            </a:xfrm>
            <a:prstGeom prst="rect">
              <a:avLst/>
            </a:prstGeom>
            <a:noFill/>
          </p:spPr>
          <p:txBody>
            <a:bodyPr wrap="square" rtlCol="0">
              <a:spAutoFit/>
            </a:bodyPr>
            <a:lstStyle/>
            <a:p>
              <a:pPr marL="285750" indent="-285750">
                <a:lnSpc>
                  <a:spcPct val="150000"/>
                </a:lnSpc>
                <a:buFont typeface="Arial" panose="020B0604020202020204" pitchFamily="34" charset="0"/>
                <a:buChar char="•"/>
                <a:defRPr/>
              </a:pPr>
              <a:r>
                <a:rPr lang="zh-CN" altLang="en-US" sz="700" kern="0" dirty="0">
                  <a:solidFill>
                    <a:srgbClr val="4B3C29"/>
                  </a:solidFill>
                  <a:latin typeface="Arial" panose="020B0604020202020204" pitchFamily="34" charset="0"/>
                  <a:ea typeface="微软雅黑" panose="020B0503020204020204" pitchFamily="34" charset="-122"/>
                  <a:cs typeface="Arial" panose="020B0604020202020204" pitchFamily="34" charset="0"/>
                </a:rPr>
                <a:t>施耐德</a:t>
              </a:r>
              <a:r>
                <a:rPr lang="en-US" altLang="zh-CN" sz="700" kern="0" dirty="0">
                  <a:solidFill>
                    <a:srgbClr val="4B3C29"/>
                  </a:solidFill>
                  <a:latin typeface="Arial" panose="020B0604020202020204" pitchFamily="34" charset="0"/>
                  <a:ea typeface="微软雅黑" panose="020B0503020204020204" pitchFamily="34" charset="-122"/>
                  <a:cs typeface="Arial" panose="020B0604020202020204" pitchFamily="34" charset="0"/>
                </a:rPr>
                <a:t>20</a:t>
              </a:r>
              <a:r>
                <a:rPr lang="zh-CN" altLang="en-US" sz="700" kern="0" dirty="0">
                  <a:solidFill>
                    <a:srgbClr val="4B3C29"/>
                  </a:solidFill>
                  <a:latin typeface="Arial" panose="020B0604020202020204" pitchFamily="34" charset="0"/>
                  <a:ea typeface="微软雅黑" panose="020B0503020204020204" pitchFamily="34" charset="-122"/>
                  <a:cs typeface="Arial" panose="020B0604020202020204" pitchFamily="34" charset="0"/>
                </a:rPr>
                <a:t>年数字化工厂系统验证</a:t>
              </a:r>
              <a:endParaRPr lang="en-US" altLang="zh-CN" sz="700" kern="0" dirty="0">
                <a:solidFill>
                  <a:srgbClr val="4B3C29"/>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defRPr/>
              </a:pPr>
              <a:r>
                <a:rPr lang="zh-CN" altLang="en-US" sz="700" kern="0" dirty="0">
                  <a:solidFill>
                    <a:srgbClr val="4B3C29"/>
                  </a:solidFill>
                  <a:latin typeface="Arial" panose="020B0604020202020204" pitchFamily="34" charset="0"/>
                  <a:ea typeface="微软雅黑" panose="020B0503020204020204" pitchFamily="34" charset="-122"/>
                  <a:cs typeface="Arial" panose="020B0604020202020204" pitchFamily="34" charset="0"/>
                </a:rPr>
                <a:t>多家制造型集团数字化应用经验</a:t>
              </a:r>
              <a:endParaRPr lang="en-US" altLang="zh-CN" sz="700" kern="0" dirty="0">
                <a:solidFill>
                  <a:srgbClr val="4B3C29"/>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defRPr/>
              </a:pPr>
              <a:r>
                <a:rPr lang="zh-CN" altLang="en-US" sz="700" kern="0" dirty="0">
                  <a:solidFill>
                    <a:srgbClr val="4B3C29"/>
                  </a:solidFill>
                  <a:latin typeface="Arial" panose="020B0604020202020204" pitchFamily="34" charset="0"/>
                  <a:ea typeface="微软雅黑" panose="020B0503020204020204" pitchFamily="34" charset="-122"/>
                  <a:cs typeface="Arial" panose="020B0604020202020204" pitchFamily="34" charset="0"/>
                </a:rPr>
                <a:t>多家央企、国企、外资离大型企业验证</a:t>
              </a:r>
              <a:endParaRPr lang="en-US" altLang="zh-CN" sz="700" kern="0" dirty="0">
                <a:solidFill>
                  <a:srgbClr val="4B3C29"/>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defRPr/>
              </a:pPr>
              <a:r>
                <a:rPr lang="zh-CN" altLang="en-US" sz="700" kern="0" dirty="0">
                  <a:solidFill>
                    <a:srgbClr val="4B3C29"/>
                  </a:solidFill>
                  <a:latin typeface="Arial" panose="020B0604020202020204" pitchFamily="34" charset="0"/>
                  <a:ea typeface="微软雅黑" panose="020B0503020204020204" pitchFamily="34" charset="-122"/>
                  <a:cs typeface="Arial" panose="020B0604020202020204" pitchFamily="34" charset="0"/>
                </a:rPr>
                <a:t>实际全价值链</a:t>
              </a:r>
              <a:r>
                <a:rPr lang="en-US" altLang="zh-CN" sz="700" kern="0" dirty="0">
                  <a:solidFill>
                    <a:srgbClr val="4B3C29"/>
                  </a:solidFill>
                  <a:latin typeface="Arial" panose="020B0604020202020204" pitchFamily="34" charset="0"/>
                  <a:ea typeface="微软雅黑" panose="020B0503020204020204" pitchFamily="34" charset="-122"/>
                  <a:cs typeface="Arial" panose="020B0604020202020204" pitchFamily="34" charset="0"/>
                </a:rPr>
                <a:t>C2M</a:t>
              </a:r>
              <a:r>
                <a:rPr lang="zh-CN" altLang="en-US" sz="700" kern="0" dirty="0">
                  <a:solidFill>
                    <a:srgbClr val="4B3C29"/>
                  </a:solidFill>
                  <a:latin typeface="Arial" panose="020B0604020202020204" pitchFamily="34" charset="0"/>
                  <a:ea typeface="微软雅黑" panose="020B0503020204020204" pitchFamily="34" charset="-122"/>
                  <a:cs typeface="Arial" panose="020B0604020202020204" pitchFamily="34" charset="0"/>
                </a:rPr>
                <a:t>，全流程数字化工厂交付经验</a:t>
              </a:r>
              <a:endParaRPr lang="en-US" altLang="zh-CN" sz="700" kern="0" dirty="0">
                <a:solidFill>
                  <a:srgbClr val="4B3C29"/>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defRPr/>
              </a:pPr>
              <a:endParaRPr lang="en-US" altLang="zh-CN" sz="700" kern="0" dirty="0">
                <a:solidFill>
                  <a:srgbClr val="4B3C29"/>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defRPr/>
              </a:pPr>
              <a:endParaRPr lang="en-US" altLang="zh-CN" sz="700" kern="0" dirty="0">
                <a:solidFill>
                  <a:srgbClr val="4B3C29"/>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defRPr/>
              </a:pPr>
              <a:endParaRPr lang="en-US" altLang="zh-CN" sz="700" kern="0" dirty="0">
                <a:solidFill>
                  <a:srgbClr val="4B3C29"/>
                </a:solidFill>
                <a:latin typeface="Arial" panose="020B0604020202020204" pitchFamily="34" charset="0"/>
                <a:ea typeface="微软雅黑" panose="020B0503020204020204" pitchFamily="34" charset="-122"/>
                <a:cs typeface="Arial" panose="020B0604020202020204" pitchFamily="34" charset="0"/>
              </a:endParaRPr>
            </a:p>
          </p:txBody>
        </p:sp>
        <p:sp>
          <p:nvSpPr>
            <p:cNvPr id="36" name="TextBox 29"/>
            <p:cNvSpPr txBox="1"/>
            <p:nvPr/>
          </p:nvSpPr>
          <p:spPr>
            <a:xfrm flipH="1">
              <a:off x="4466466" y="4030293"/>
              <a:ext cx="3147928" cy="1265630"/>
            </a:xfrm>
            <a:prstGeom prst="rect">
              <a:avLst/>
            </a:prstGeom>
            <a:noFill/>
          </p:spPr>
          <p:txBody>
            <a:bodyPr wrap="square" rtlCol="0">
              <a:spAutoFit/>
            </a:bodyPr>
            <a:lstStyle/>
            <a:p>
              <a:pPr marL="285750" indent="-285750">
                <a:lnSpc>
                  <a:spcPct val="150000"/>
                </a:lnSpc>
                <a:buFont typeface="Arial" panose="020B0604020202020204" pitchFamily="34" charset="0"/>
                <a:buChar char="•"/>
                <a:defRPr/>
              </a:pPr>
              <a:r>
                <a:rPr lang="zh-CN" altLang="en-US" sz="700" kern="0" dirty="0">
                  <a:solidFill>
                    <a:srgbClr val="4B3C29"/>
                  </a:solidFill>
                  <a:latin typeface="Arial" panose="020B0604020202020204" pitchFamily="34" charset="0"/>
                  <a:ea typeface="微软雅黑" panose="020B0503020204020204" pitchFamily="34" charset="-122"/>
                  <a:cs typeface="Arial" panose="020B0604020202020204" pitchFamily="34" charset="0"/>
                </a:rPr>
                <a:t>没有完美的产品，服务是核心</a:t>
              </a:r>
              <a:endParaRPr lang="en-US" altLang="zh-CN" sz="700" kern="0" dirty="0">
                <a:solidFill>
                  <a:srgbClr val="4B3C29"/>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defRPr/>
              </a:pPr>
              <a:r>
                <a:rPr lang="zh-CN" altLang="en-US" sz="700" kern="0" dirty="0">
                  <a:solidFill>
                    <a:srgbClr val="4B3C29"/>
                  </a:solidFill>
                  <a:latin typeface="Arial" panose="020B0604020202020204" pitchFamily="34" charset="0"/>
                  <a:ea typeface="微软雅黑" panose="020B0503020204020204" pitchFamily="34" charset="-122"/>
                  <a:cs typeface="Arial" panose="020B0604020202020204" pitchFamily="34" charset="0"/>
                </a:rPr>
                <a:t>服务被设定为企业核心竞争力</a:t>
              </a:r>
              <a:endParaRPr lang="en-US" altLang="zh-CN" sz="700" kern="0" dirty="0">
                <a:solidFill>
                  <a:srgbClr val="4B3C29"/>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defRPr/>
              </a:pPr>
              <a:r>
                <a:rPr lang="zh-CN" altLang="en-US" sz="700" kern="0" dirty="0">
                  <a:solidFill>
                    <a:srgbClr val="4B3C29"/>
                  </a:solidFill>
                  <a:latin typeface="Arial" panose="020B0604020202020204" pitchFamily="34" charset="0"/>
                  <a:ea typeface="微软雅黑" panose="020B0503020204020204" pitchFamily="34" charset="-122"/>
                  <a:cs typeface="Arial" panose="020B0604020202020204" pitchFamily="34" charset="0"/>
                </a:rPr>
                <a:t>以客户为中心的组织架构支撑</a:t>
              </a:r>
              <a:endParaRPr lang="en-US" altLang="zh-CN" sz="700" kern="0" dirty="0">
                <a:solidFill>
                  <a:srgbClr val="4B3C29"/>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38" name="TextBox 20"/>
          <p:cNvSpPr txBox="1"/>
          <p:nvPr/>
        </p:nvSpPr>
        <p:spPr>
          <a:xfrm>
            <a:off x="84617" y="2897587"/>
            <a:ext cx="1595653" cy="491160"/>
          </a:xfrm>
          <a:prstGeom prst="rect">
            <a:avLst/>
          </a:prstGeom>
          <a:noFill/>
        </p:spPr>
        <p:txBody>
          <a:bodyPr wrap="square" rtlCol="0">
            <a:spAutoFit/>
          </a:bodyPr>
          <a:lstStyle/>
          <a:p>
            <a:pPr lvl="0" algn="r">
              <a:lnSpc>
                <a:spcPct val="130000"/>
              </a:lnSpc>
              <a:defRPr/>
            </a:pPr>
            <a:r>
              <a:rPr lang="en-US" altLang="zh-CN" sz="1050" b="1" kern="0" dirty="0">
                <a:solidFill>
                  <a:sysClr val="windowText" lastClr="000000">
                    <a:lumMod val="65000"/>
                    <a:lumOff val="35000"/>
                  </a:sysClr>
                </a:solidFill>
                <a:latin typeface="Agency FB" panose="020B0503020202020204" pitchFamily="34" charset="0"/>
                <a:ea typeface="微软雅黑" panose="020B0503020204020204" pitchFamily="34" charset="-122"/>
                <a:cs typeface="Calibri" panose="020F0502020204030204" pitchFamily="34" charset="0"/>
              </a:rPr>
              <a:t>20</a:t>
            </a:r>
            <a:r>
              <a:rPr lang="zh-CN" altLang="en-US" sz="1050" b="1" kern="0" dirty="0">
                <a:solidFill>
                  <a:sysClr val="windowText" lastClr="000000">
                    <a:lumMod val="65000"/>
                    <a:lumOff val="35000"/>
                  </a:sysClr>
                </a:solidFill>
                <a:latin typeface="Agency FB" panose="020B0503020202020204" pitchFamily="34" charset="0"/>
                <a:ea typeface="微软雅黑" panose="020B0503020204020204" pitchFamily="34" charset="-122"/>
                <a:cs typeface="Calibri" panose="020F0502020204030204" pitchFamily="34" charset="0"/>
              </a:rPr>
              <a:t>年</a:t>
            </a:r>
            <a:endParaRPr lang="en-US" altLang="zh-CN" sz="1050" b="1" kern="0" dirty="0">
              <a:solidFill>
                <a:sysClr val="windowText" lastClr="000000">
                  <a:lumMod val="65000"/>
                  <a:lumOff val="35000"/>
                </a:sysClr>
              </a:solidFill>
              <a:latin typeface="Agency FB" panose="020B0503020202020204" pitchFamily="34" charset="0"/>
              <a:ea typeface="微软雅黑" panose="020B0503020204020204" pitchFamily="34" charset="-122"/>
              <a:cs typeface="Calibri" panose="020F0502020204030204" pitchFamily="34" charset="0"/>
            </a:endParaRPr>
          </a:p>
          <a:p>
            <a:pPr lvl="0" algn="r">
              <a:lnSpc>
                <a:spcPct val="130000"/>
              </a:lnSpc>
              <a:defRPr/>
            </a:pPr>
            <a:r>
              <a:rPr lang="zh-CN" altLang="en-US" sz="1050" b="1" kern="0" dirty="0">
                <a:solidFill>
                  <a:sysClr val="windowText" lastClr="000000">
                    <a:lumMod val="65000"/>
                    <a:lumOff val="35000"/>
                  </a:sysClr>
                </a:solidFill>
                <a:latin typeface="Agency FB" panose="020B0503020202020204" pitchFamily="34" charset="0"/>
                <a:ea typeface="微软雅黑" panose="020B0503020204020204" pitchFamily="34" charset="-122"/>
                <a:cs typeface="Calibri" panose="020F0502020204030204" pitchFamily="34" charset="0"/>
              </a:rPr>
              <a:t>数字化工厂交付验证</a:t>
            </a:r>
            <a:endParaRPr lang="en-US" altLang="zh-CN" sz="1050" b="1" kern="0" dirty="0">
              <a:solidFill>
                <a:sysClr val="windowText" lastClr="000000">
                  <a:lumMod val="65000"/>
                  <a:lumOff val="35000"/>
                </a:sysClr>
              </a:solidFill>
              <a:latin typeface="Agency FB" panose="020B0503020202020204" pitchFamily="34" charset="0"/>
              <a:ea typeface="微软雅黑" panose="020B0503020204020204" pitchFamily="34" charset="-122"/>
              <a:cs typeface="Calibri" panose="020F0502020204030204" pitchFamily="34" charset="0"/>
            </a:endParaRPr>
          </a:p>
        </p:txBody>
      </p:sp>
      <p:sp>
        <p:nvSpPr>
          <p:cNvPr id="60" name="文本框 59"/>
          <p:cNvSpPr txBox="1"/>
          <p:nvPr/>
        </p:nvSpPr>
        <p:spPr>
          <a:xfrm>
            <a:off x="80034" y="11848400"/>
            <a:ext cx="4953529" cy="369332"/>
          </a:xfrm>
          <a:prstGeom prst="rect">
            <a:avLst/>
          </a:prstGeom>
          <a:noFill/>
        </p:spPr>
        <p:txBody>
          <a:bodyPr wrap="square">
            <a:spAutoFit/>
          </a:bodyPr>
          <a:lstStyle/>
          <a:p>
            <a:r>
              <a:rPr lang="zh-CN" altLang="en-US" b="1" dirty="0"/>
              <a:t>具有数字化制造落地的工业电气产品：</a:t>
            </a:r>
            <a:endParaRPr lang="en-US" altLang="zh-CN" sz="1800" b="1" dirty="0"/>
          </a:p>
        </p:txBody>
      </p:sp>
      <p:grpSp>
        <p:nvGrpSpPr>
          <p:cNvPr id="70" name="组合 69"/>
          <p:cNvGrpSpPr/>
          <p:nvPr/>
        </p:nvGrpSpPr>
        <p:grpSpPr>
          <a:xfrm>
            <a:off x="353920" y="6066437"/>
            <a:ext cx="6026057" cy="5247499"/>
            <a:chOff x="701944" y="-7178838"/>
            <a:chExt cx="11023539" cy="13157341"/>
          </a:xfrm>
        </p:grpSpPr>
        <p:sp>
          <p:nvSpPr>
            <p:cNvPr id="71" name="六边形 70"/>
            <p:cNvSpPr/>
            <p:nvPr/>
          </p:nvSpPr>
          <p:spPr>
            <a:xfrm>
              <a:off x="701944" y="1863703"/>
              <a:ext cx="1944000" cy="1371600"/>
            </a:xfrm>
            <a:prstGeom prst="hexagon">
              <a:avLst/>
            </a:prstGeom>
            <a:solidFill>
              <a:schemeClr val="bg1">
                <a:lumMod val="50000"/>
              </a:schemeClr>
            </a:solidFill>
            <a:ln w="25400" cap="flat" cmpd="sng" algn="ctr">
              <a:solidFill>
                <a:schemeClr val="bg1">
                  <a:lumMod val="85000"/>
                </a:schemeClr>
              </a:solidFill>
              <a:prstDash val="solid"/>
            </a:ln>
            <a:effectLst>
              <a:outerShdw blurRad="50800" dist="38100" dir="2700000" algn="tl" rotWithShape="0">
                <a:prstClr val="black">
                  <a:alpha val="40000"/>
                </a:prstClr>
              </a:outerShdw>
              <a:softEdge rad="12700"/>
            </a:effectLst>
            <a:scene3d>
              <a:camera prst="orthographicFront"/>
              <a:lightRig rig="threePt" dir="t"/>
            </a:scene3d>
            <a:sp3d>
              <a:bevelT w="114300" prst="artDeco"/>
            </a:sp3d>
          </p:spPr>
          <p:txBody>
            <a:bodyPr lIns="78870" tIns="78870" rIns="78870" bIns="30480" spcCol="1270" anchor="ctr"/>
            <a:lstStyle/>
            <a:p>
              <a:pPr algn="ctr"/>
              <a:r>
                <a:rPr lang="zh-CN" altLang="en-US" sz="105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交货期</a:t>
              </a:r>
              <a:endParaRPr lang="en-US" altLang="zh-CN" sz="105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105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可预计</a:t>
              </a:r>
              <a:endParaRPr lang="en-US" altLang="zh-CN" sz="105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2" name="六边形 71"/>
            <p:cNvSpPr/>
            <p:nvPr/>
          </p:nvSpPr>
          <p:spPr>
            <a:xfrm>
              <a:off x="742300" y="-7178838"/>
              <a:ext cx="10927877" cy="1869238"/>
            </a:xfrm>
            <a:prstGeom prst="hexagon">
              <a:avLst/>
            </a:prstGeom>
            <a:solidFill>
              <a:schemeClr val="accent5">
                <a:lumMod val="75000"/>
              </a:schemeClr>
            </a:solidFill>
            <a:ln w="25400" cap="flat" cmpd="sng" algn="ctr">
              <a:solidFill>
                <a:schemeClr val="bg1">
                  <a:lumMod val="85000"/>
                </a:schemeClr>
              </a:solidFill>
              <a:prstDash val="solid"/>
            </a:ln>
            <a:effectLst>
              <a:outerShdw blurRad="50800" dist="38100" dir="2700000" algn="tl" rotWithShape="0">
                <a:prstClr val="black">
                  <a:alpha val="40000"/>
                </a:prstClr>
              </a:outerShdw>
              <a:softEdge rad="12700"/>
            </a:effectLst>
            <a:scene3d>
              <a:camera prst="orthographicFront"/>
              <a:lightRig rig="threePt" dir="t"/>
            </a:scene3d>
            <a:sp3d>
              <a:bevelT w="114300" prst="artDeco"/>
            </a:sp3d>
          </p:spPr>
          <p:txBody>
            <a:bodyPr lIns="78870" tIns="78870" rIns="78870" bIns="30480" spcCol="1270" anchor="ctr"/>
            <a:lstStyle/>
            <a:p>
              <a:pPr algn="ctr"/>
              <a:r>
                <a:rPr lang="zh-CN" altLang="en-US" sz="240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精益数字化实现</a:t>
              </a:r>
              <a:endParaRPr lang="zh-CN" altLang="en-US"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3" name="六边形 72"/>
            <p:cNvSpPr/>
            <p:nvPr/>
          </p:nvSpPr>
          <p:spPr>
            <a:xfrm>
              <a:off x="9781483" y="1863703"/>
              <a:ext cx="1944000" cy="1371600"/>
            </a:xfrm>
            <a:prstGeom prst="hexagon">
              <a:avLst/>
            </a:prstGeom>
            <a:solidFill>
              <a:schemeClr val="bg1">
                <a:lumMod val="50000"/>
              </a:schemeClr>
            </a:solidFill>
            <a:ln w="25400" cap="flat" cmpd="sng" algn="ctr">
              <a:solidFill>
                <a:schemeClr val="bg1">
                  <a:lumMod val="85000"/>
                </a:schemeClr>
              </a:solidFill>
              <a:prstDash val="solid"/>
            </a:ln>
            <a:effectLst>
              <a:outerShdw blurRad="50800" dist="38100" dir="2700000" algn="tl" rotWithShape="0">
                <a:prstClr val="black">
                  <a:alpha val="40000"/>
                </a:prstClr>
              </a:outerShdw>
              <a:softEdge rad="12700"/>
            </a:effectLst>
            <a:scene3d>
              <a:camera prst="orthographicFront"/>
              <a:lightRig rig="threePt" dir="t"/>
            </a:scene3d>
            <a:sp3d>
              <a:bevelT w="114300" prst="artDeco"/>
            </a:sp3d>
          </p:spPr>
          <p:txBody>
            <a:bodyPr lIns="78870" tIns="78870" rIns="78870" bIns="30480" spcCol="1270" anchor="ctr"/>
            <a:lstStyle/>
            <a:p>
              <a:pPr algn="ctr"/>
              <a:r>
                <a:rPr lang="zh-CN" altLang="zh-CN" sz="105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物流</a:t>
              </a:r>
              <a:endParaRPr lang="en-US" altLang="zh-CN" sz="105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zh-CN" sz="105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标准化</a:t>
              </a:r>
              <a:endParaRPr lang="zh-CN" altLang="zh-CN" sz="105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zh-CN" sz="105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指标化</a:t>
              </a:r>
              <a:endParaRPr lang="zh-CN" altLang="zh-CN" sz="105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4" name="六边形 73"/>
            <p:cNvSpPr/>
            <p:nvPr/>
          </p:nvSpPr>
          <p:spPr>
            <a:xfrm>
              <a:off x="5213575" y="4606903"/>
              <a:ext cx="1944000" cy="1371600"/>
            </a:xfrm>
            <a:prstGeom prst="hexagon">
              <a:avLst/>
            </a:prstGeom>
            <a:solidFill>
              <a:schemeClr val="bg1">
                <a:lumMod val="50000"/>
              </a:schemeClr>
            </a:solidFill>
            <a:ln w="25400" cap="flat" cmpd="sng" algn="ctr">
              <a:solidFill>
                <a:schemeClr val="bg1">
                  <a:lumMod val="85000"/>
                </a:schemeClr>
              </a:solidFill>
              <a:prstDash val="solid"/>
            </a:ln>
            <a:effectLst>
              <a:outerShdw blurRad="50800" dist="38100" dir="2700000" algn="tl" rotWithShape="0">
                <a:prstClr val="black">
                  <a:alpha val="40000"/>
                </a:prstClr>
              </a:outerShdw>
              <a:softEdge rad="12700"/>
            </a:effectLst>
            <a:scene3d>
              <a:camera prst="orthographicFront"/>
              <a:lightRig rig="threePt" dir="t"/>
            </a:scene3d>
            <a:sp3d>
              <a:bevelT w="114300" prst="artDeco"/>
            </a:sp3d>
          </p:spPr>
          <p:txBody>
            <a:bodyPr lIns="78870" tIns="78870" rIns="78870" bIns="30480" spcCol="1270" anchor="ctr"/>
            <a:lstStyle/>
            <a:p>
              <a:pPr algn="ctr"/>
              <a:r>
                <a:rPr lang="zh-CN" altLang="zh-CN" sz="105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成本</a:t>
              </a:r>
              <a:endParaRPr lang="en-US" altLang="zh-CN" sz="105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zh-CN" sz="105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透明化</a:t>
              </a:r>
              <a:endParaRPr lang="zh-CN" altLang="zh-CN" sz="105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5" name="六边形 74"/>
            <p:cNvSpPr/>
            <p:nvPr/>
          </p:nvSpPr>
          <p:spPr>
            <a:xfrm>
              <a:off x="8528872" y="3236213"/>
              <a:ext cx="1944216" cy="1369780"/>
            </a:xfrm>
            <a:prstGeom prst="hexagon">
              <a:avLst/>
            </a:prstGeom>
            <a:solidFill>
              <a:schemeClr val="bg1">
                <a:lumMod val="50000"/>
              </a:schemeClr>
            </a:solidFill>
            <a:ln w="25400" cap="flat" cmpd="sng" algn="ctr">
              <a:solidFill>
                <a:schemeClr val="bg1">
                  <a:lumMod val="85000"/>
                </a:schemeClr>
              </a:solidFill>
              <a:prstDash val="solid"/>
            </a:ln>
            <a:effectLst>
              <a:outerShdw blurRad="50800" dist="38100" dir="2700000" algn="tl" rotWithShape="0">
                <a:prstClr val="black">
                  <a:alpha val="40000"/>
                </a:prstClr>
              </a:outerShdw>
              <a:softEdge rad="12700"/>
            </a:effectLst>
            <a:scene3d>
              <a:camera prst="orthographicFront"/>
              <a:lightRig rig="threePt" dir="t"/>
            </a:scene3d>
            <a:sp3d>
              <a:bevelT w="114300" prst="artDeco"/>
            </a:sp3d>
          </p:spPr>
          <p:txBody>
            <a:bodyPr lIns="78870" tIns="78870" rIns="78870" bIns="30480" spcCol="1270" anchor="ctr"/>
            <a:lstStyle/>
            <a:p>
              <a:pPr algn="ctr"/>
              <a:r>
                <a:rPr lang="zh-CN" altLang="en-US" sz="105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现场异常快反</a:t>
              </a:r>
              <a:endParaRPr lang="zh-CN" altLang="zh-CN" sz="105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6" name="六边形 75"/>
            <p:cNvSpPr/>
            <p:nvPr/>
          </p:nvSpPr>
          <p:spPr>
            <a:xfrm>
              <a:off x="3226646" y="4606903"/>
              <a:ext cx="1944000" cy="1371600"/>
            </a:xfrm>
            <a:prstGeom prst="hexagon">
              <a:avLst/>
            </a:prstGeom>
            <a:solidFill>
              <a:schemeClr val="bg1">
                <a:lumMod val="50000"/>
              </a:schemeClr>
            </a:solidFill>
            <a:ln w="25400" cap="flat" cmpd="sng" algn="ctr">
              <a:solidFill>
                <a:schemeClr val="bg1">
                  <a:lumMod val="85000"/>
                </a:schemeClr>
              </a:solidFill>
              <a:prstDash val="solid"/>
            </a:ln>
            <a:effectLst>
              <a:outerShdw blurRad="50800" dist="38100" dir="2700000" algn="tl" rotWithShape="0">
                <a:prstClr val="black">
                  <a:alpha val="40000"/>
                </a:prstClr>
              </a:outerShdw>
              <a:softEdge rad="12700"/>
            </a:effectLst>
            <a:scene3d>
              <a:camera prst="orthographicFront"/>
              <a:lightRig rig="threePt" dir="t"/>
            </a:scene3d>
            <a:sp3d>
              <a:bevelT w="114300" prst="artDeco"/>
            </a:sp3d>
          </p:spPr>
          <p:txBody>
            <a:bodyPr lIns="78870" tIns="78870" rIns="78870" bIns="30480" spcCol="1270" anchor="ctr"/>
            <a:lstStyle/>
            <a:p>
              <a:pPr algn="ctr"/>
              <a:r>
                <a:rPr lang="zh-CN" altLang="en-US" sz="105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核心参数过程可控</a:t>
              </a:r>
              <a:endParaRPr lang="zh-CN" altLang="zh-CN" sz="105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7" name="六边形 76"/>
            <p:cNvSpPr/>
            <p:nvPr/>
          </p:nvSpPr>
          <p:spPr>
            <a:xfrm>
              <a:off x="1942305" y="3235303"/>
              <a:ext cx="1944000" cy="1371600"/>
            </a:xfrm>
            <a:prstGeom prst="hexagon">
              <a:avLst/>
            </a:prstGeom>
            <a:solidFill>
              <a:schemeClr val="bg1">
                <a:lumMod val="50000"/>
              </a:schemeClr>
            </a:solidFill>
            <a:ln w="25400" cap="flat" cmpd="sng" algn="ctr">
              <a:solidFill>
                <a:schemeClr val="bg1">
                  <a:lumMod val="85000"/>
                </a:schemeClr>
              </a:solidFill>
              <a:prstDash val="solid"/>
            </a:ln>
            <a:effectLst>
              <a:outerShdw blurRad="50800" dist="38100" dir="2700000" algn="tl" rotWithShape="0">
                <a:prstClr val="black">
                  <a:alpha val="40000"/>
                </a:prstClr>
              </a:outerShdw>
              <a:softEdge rad="12700"/>
            </a:effectLst>
            <a:scene3d>
              <a:camera prst="orthographicFront"/>
              <a:lightRig rig="threePt" dir="t"/>
            </a:scene3d>
            <a:sp3d>
              <a:bevelT w="114300" prst="artDeco"/>
            </a:sp3d>
          </p:spPr>
          <p:txBody>
            <a:bodyPr lIns="78870" tIns="78870" rIns="78870" bIns="30480" spcCol="1270" anchor="ctr"/>
            <a:lstStyle/>
            <a:p>
              <a:pPr algn="ctr"/>
              <a:r>
                <a:rPr lang="zh-CN" altLang="en-US" sz="105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变更管理可控</a:t>
              </a:r>
              <a:endParaRPr lang="zh-CN" altLang="zh-CN" sz="105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8" name="六边形 77"/>
            <p:cNvSpPr/>
            <p:nvPr/>
          </p:nvSpPr>
          <p:spPr>
            <a:xfrm>
              <a:off x="7200504" y="4606903"/>
              <a:ext cx="1944000" cy="1371600"/>
            </a:xfrm>
            <a:prstGeom prst="hexagon">
              <a:avLst/>
            </a:prstGeom>
            <a:solidFill>
              <a:schemeClr val="bg1">
                <a:lumMod val="50000"/>
              </a:schemeClr>
            </a:solidFill>
            <a:ln w="25400" cap="flat" cmpd="sng" algn="ctr">
              <a:solidFill>
                <a:schemeClr val="bg1">
                  <a:lumMod val="85000"/>
                </a:schemeClr>
              </a:solidFill>
              <a:prstDash val="solid"/>
            </a:ln>
            <a:effectLst>
              <a:outerShdw blurRad="50800" dist="38100" dir="2700000" algn="tl" rotWithShape="0">
                <a:prstClr val="black">
                  <a:alpha val="40000"/>
                </a:prstClr>
              </a:outerShdw>
              <a:softEdge rad="12700"/>
            </a:effectLst>
            <a:scene3d>
              <a:camera prst="orthographicFront"/>
              <a:lightRig rig="threePt" dir="t"/>
            </a:scene3d>
            <a:sp3d>
              <a:bevelT w="114300" prst="artDeco"/>
            </a:sp3d>
          </p:spPr>
          <p:txBody>
            <a:bodyPr lIns="78870" tIns="78870" rIns="78870" bIns="30480" spcCol="1270" anchor="ctr"/>
            <a:lstStyle/>
            <a:p>
              <a:pPr algn="ctr"/>
              <a:r>
                <a:rPr lang="zh-CN" altLang="en-US" sz="105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信息传递快速透明</a:t>
              </a:r>
              <a:endParaRPr lang="zh-CN" altLang="zh-CN" sz="105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1647368" y="6990830"/>
            <a:ext cx="3770381" cy="3472796"/>
            <a:chOff x="1503250" y="5724762"/>
            <a:chExt cx="3770381" cy="3472796"/>
          </a:xfrm>
        </p:grpSpPr>
        <p:grpSp>
          <p:nvGrpSpPr>
            <p:cNvPr id="79" name="组合 78"/>
            <p:cNvGrpSpPr/>
            <p:nvPr/>
          </p:nvGrpSpPr>
          <p:grpSpPr>
            <a:xfrm>
              <a:off x="1503250" y="5724762"/>
              <a:ext cx="3770381" cy="3472796"/>
              <a:chOff x="605562" y="663346"/>
              <a:chExt cx="5861474" cy="5560098"/>
            </a:xfrm>
          </p:grpSpPr>
          <p:sp>
            <p:nvSpPr>
              <p:cNvPr id="80" name="Oval 10"/>
              <p:cNvSpPr>
                <a:spLocks noChangeArrowheads="1"/>
              </p:cNvSpPr>
              <p:nvPr/>
            </p:nvSpPr>
            <p:spPr bwMode="gray">
              <a:xfrm>
                <a:off x="2824198" y="2895944"/>
                <a:ext cx="1361046" cy="1355725"/>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1200"/>
                  </a:spcBef>
                  <a:spcAft>
                    <a:spcPts val="0"/>
                  </a:spcAft>
                  <a:buClrTx/>
                  <a:buSzTx/>
                  <a:buFontTx/>
                  <a:buNone/>
                  <a:defRPr/>
                </a:pPr>
                <a:r>
                  <a:rPr kumimoji="0" lang="en-US" altLang="zh-CN" sz="16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rPr>
                  <a:t>LINX</a:t>
                </a:r>
                <a:endParaRPr kumimoji="0" lang="zh-CN" altLang="zh-CN" sz="16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81" name="矩形 80"/>
              <p:cNvSpPr/>
              <p:nvPr/>
            </p:nvSpPr>
            <p:spPr>
              <a:xfrm rot="4310465">
                <a:off x="1776029" y="2303357"/>
                <a:ext cx="2749825" cy="2749825"/>
              </a:xfrm>
              <a:prstGeom prst="rect">
                <a:avLst/>
              </a:prstGeom>
              <a:noFill/>
              <a:ln w="25400" cap="flat" cmpd="sng" algn="ctr">
                <a:noFill/>
                <a:prstDash val="solid"/>
              </a:ln>
              <a:effectLst/>
            </p:spPr>
            <p:txBody>
              <a:bodyPr spcFirstLastPara="1" anchor="ctr">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0" i="0" u="none" strike="noStrike" kern="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cs typeface="+mn-cs"/>
                  </a:rPr>
                  <a:t>WMS</a:t>
                </a:r>
                <a:endParaRPr kumimoji="0" lang="zh-CN" altLang="en-US" sz="1100" b="0" i="0" u="none" strike="noStrike" kern="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cs typeface="+mn-cs"/>
                </a:endParaRPr>
              </a:p>
            </p:txBody>
          </p:sp>
          <p:sp>
            <p:nvSpPr>
              <p:cNvPr id="82" name="矩形 81"/>
              <p:cNvSpPr/>
              <p:nvPr/>
            </p:nvSpPr>
            <p:spPr>
              <a:xfrm rot="11510465">
                <a:off x="2364095" y="1882211"/>
                <a:ext cx="2749825" cy="2749825"/>
              </a:xfrm>
              <a:prstGeom prst="rect">
                <a:avLst/>
              </a:prstGeom>
              <a:noFill/>
              <a:ln w="25400" cap="flat" cmpd="sng" algn="ctr">
                <a:noFill/>
                <a:prstDash val="solid"/>
              </a:ln>
              <a:effectLst/>
            </p:spPr>
            <p:txBody>
              <a:bodyPr spcFirstLastPara="1" anchor="ctr">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APS</a:t>
                </a:r>
                <a:endParaRPr kumimoji="0" lang="zh-CN" altLang="en-US" sz="11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nvGrpSpPr>
              <p:cNvPr id="83" name="组合 82"/>
              <p:cNvGrpSpPr/>
              <p:nvPr/>
            </p:nvGrpSpPr>
            <p:grpSpPr>
              <a:xfrm>
                <a:off x="605562" y="663346"/>
                <a:ext cx="5861474" cy="5560098"/>
                <a:chOff x="1683173" y="358338"/>
                <a:chExt cx="6244366" cy="5970017"/>
              </a:xfrm>
            </p:grpSpPr>
            <p:sp>
              <p:nvSpPr>
                <p:cNvPr id="84" name="椭圆 83"/>
                <p:cNvSpPr/>
                <p:nvPr/>
              </p:nvSpPr>
              <p:spPr>
                <a:xfrm>
                  <a:off x="2350683" y="962597"/>
                  <a:ext cx="4952444" cy="49328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85" name="Oval 10"/>
                <p:cNvSpPr>
                  <a:spLocks noChangeArrowheads="1"/>
                </p:cNvSpPr>
                <p:nvPr/>
              </p:nvSpPr>
              <p:spPr bwMode="gray">
                <a:xfrm>
                  <a:off x="2739485" y="632040"/>
                  <a:ext cx="1290450" cy="1292523"/>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1200"/>
                    </a:spcBef>
                    <a:spcAft>
                      <a:spcPts val="0"/>
                    </a:spcAft>
                    <a:buClrTx/>
                    <a:buSzTx/>
                    <a:buFontTx/>
                    <a:buNone/>
                    <a:defRPr/>
                  </a:pPr>
                  <a:r>
                    <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rPr>
                    <a:t>Trace</a:t>
                  </a:r>
                  <a:endPar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1200"/>
                    </a:spcBef>
                    <a:spcAft>
                      <a:spcPts val="0"/>
                    </a:spcAft>
                    <a:buClrTx/>
                    <a:buSzTx/>
                    <a:buFontTx/>
                    <a:buNone/>
                    <a:defRPr/>
                  </a:pPr>
                  <a:r>
                    <a:rPr lang="zh-CN" altLang="en-US" sz="700" b="1" kern="0" noProof="1">
                      <a:solidFill>
                        <a:srgbClr val="7D7D7D"/>
                      </a:solidFill>
                      <a:latin typeface="微软雅黑" panose="020B0503020204020204" pitchFamily="34" charset="-122"/>
                      <a:ea typeface="微软雅黑" panose="020B0503020204020204" pitchFamily="34" charset="-122"/>
                    </a:rPr>
                    <a:t>追溯系统</a:t>
                  </a:r>
                  <a:endPar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86" name="Oval 10"/>
                <p:cNvSpPr>
                  <a:spLocks noChangeArrowheads="1"/>
                </p:cNvSpPr>
                <p:nvPr/>
              </p:nvSpPr>
              <p:spPr bwMode="gray">
                <a:xfrm>
                  <a:off x="2207116" y="4501233"/>
                  <a:ext cx="1330536" cy="1208161"/>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1200"/>
                    </a:spcBef>
                    <a:spcAft>
                      <a:spcPts val="0"/>
                    </a:spcAft>
                    <a:buClrTx/>
                    <a:buSzTx/>
                    <a:buFontTx/>
                    <a:buNone/>
                    <a:defRPr/>
                  </a:pPr>
                  <a:r>
                    <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rPr>
                    <a:t>E-SOP</a:t>
                  </a:r>
                  <a:endPar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1200"/>
                    </a:spcBef>
                    <a:spcAft>
                      <a:spcPts val="0"/>
                    </a:spcAft>
                    <a:buClrTx/>
                    <a:buSzTx/>
                    <a:buFontTx/>
                    <a:buNone/>
                    <a:defRPr/>
                  </a:pPr>
                  <a:r>
                    <a:rPr lang="zh-CN" altLang="en-US" sz="700" b="1" kern="0" noProof="1">
                      <a:solidFill>
                        <a:srgbClr val="7D7D7D"/>
                      </a:solidFill>
                      <a:latin typeface="微软雅黑" panose="020B0503020204020204" pitchFamily="34" charset="-122"/>
                      <a:ea typeface="微软雅黑" panose="020B0503020204020204" pitchFamily="34" charset="-122"/>
                    </a:rPr>
                    <a:t>电子操作指导</a:t>
                  </a:r>
                  <a:endParaRPr kumimoji="0" lang="zh-CN"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87" name="Oval 10"/>
                <p:cNvSpPr>
                  <a:spLocks noChangeArrowheads="1"/>
                </p:cNvSpPr>
                <p:nvPr/>
              </p:nvSpPr>
              <p:spPr bwMode="gray">
                <a:xfrm>
                  <a:off x="5695585" y="667840"/>
                  <a:ext cx="1330536" cy="1205138"/>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1200"/>
                    </a:spcBef>
                    <a:spcAft>
                      <a:spcPts val="0"/>
                    </a:spcAft>
                    <a:buClrTx/>
                    <a:buSzTx/>
                    <a:buFontTx/>
                    <a:buNone/>
                    <a:defRPr/>
                  </a:pPr>
                  <a:r>
                    <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rPr>
                    <a:t>ANDON</a:t>
                  </a:r>
                  <a:endPar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1200"/>
                    </a:spcBef>
                    <a:spcAft>
                      <a:spcPts val="0"/>
                    </a:spcAft>
                    <a:buClrTx/>
                    <a:buSzTx/>
                    <a:buFontTx/>
                    <a:buNone/>
                    <a:defRPr/>
                  </a:pPr>
                  <a:r>
                    <a:rPr lang="zh-CN" altLang="en-US" sz="700" b="1" kern="0" noProof="1">
                      <a:solidFill>
                        <a:srgbClr val="7D7D7D"/>
                      </a:solidFill>
                      <a:latin typeface="微软雅黑" panose="020B0503020204020204" pitchFamily="34" charset="-122"/>
                      <a:ea typeface="微软雅黑" panose="020B0503020204020204" pitchFamily="34" charset="-122"/>
                    </a:rPr>
                    <a:t>暗灯</a:t>
                  </a:r>
                  <a:r>
                    <a:rPr lang="en-US" altLang="zh-CN" sz="700" b="1" kern="0" noProof="1">
                      <a:solidFill>
                        <a:srgbClr val="7D7D7D"/>
                      </a:solidFill>
                      <a:latin typeface="微软雅黑" panose="020B0503020204020204" pitchFamily="34" charset="-122"/>
                      <a:ea typeface="微软雅黑" panose="020B0503020204020204" pitchFamily="34" charset="-122"/>
                    </a:rPr>
                    <a:t>-</a:t>
                  </a:r>
                  <a:r>
                    <a:rPr lang="zh-CN" altLang="en-US" sz="700" b="1" kern="0" noProof="1">
                      <a:solidFill>
                        <a:srgbClr val="7D7D7D"/>
                      </a:solidFill>
                      <a:latin typeface="微软雅黑" panose="020B0503020204020204" pitchFamily="34" charset="-122"/>
                      <a:ea typeface="微软雅黑" panose="020B0503020204020204" pitchFamily="34" charset="-122"/>
                    </a:rPr>
                    <a:t>现场快反系统</a:t>
                  </a:r>
                  <a:endParaRPr kumimoji="0" lang="zh-CN"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88" name="Oval 10"/>
                <p:cNvSpPr>
                  <a:spLocks noChangeArrowheads="1"/>
                </p:cNvSpPr>
                <p:nvPr/>
              </p:nvSpPr>
              <p:spPr bwMode="gray">
                <a:xfrm>
                  <a:off x="6165675" y="4337932"/>
                  <a:ext cx="1271030" cy="1101919"/>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1200"/>
                    </a:spcBef>
                    <a:spcAft>
                      <a:spcPts val="0"/>
                    </a:spcAft>
                    <a:buClrTx/>
                    <a:buSzTx/>
                    <a:buFontTx/>
                    <a:buNone/>
                    <a:defRPr/>
                  </a:pPr>
                  <a:r>
                    <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rPr>
                    <a:t>DISPT</a:t>
                  </a:r>
                  <a:endPar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1200"/>
                    </a:spcBef>
                    <a:spcAft>
                      <a:spcPts val="0"/>
                    </a:spcAft>
                    <a:buClrTx/>
                    <a:buSzTx/>
                    <a:buFontTx/>
                    <a:buNone/>
                    <a:defRPr/>
                  </a:pPr>
                  <a:r>
                    <a:rPr lang="en-US" altLang="zh-CN" sz="700" b="1" kern="0" noProof="1">
                      <a:solidFill>
                        <a:srgbClr val="7D7D7D"/>
                      </a:solidFill>
                      <a:latin typeface="微软雅黑" panose="020B0503020204020204" pitchFamily="34" charset="-122"/>
                      <a:ea typeface="微软雅黑" panose="020B0503020204020204" pitchFamily="34" charset="-122"/>
                    </a:rPr>
                    <a:t>AGV</a:t>
                  </a:r>
                  <a:r>
                    <a:rPr lang="zh-CN" altLang="en-US" sz="700" b="1" kern="0" noProof="1">
                      <a:solidFill>
                        <a:srgbClr val="7D7D7D"/>
                      </a:solidFill>
                      <a:latin typeface="微软雅黑" panose="020B0503020204020204" pitchFamily="34" charset="-122"/>
                      <a:ea typeface="微软雅黑" panose="020B0503020204020204" pitchFamily="34" charset="-122"/>
                    </a:rPr>
                    <a:t>调度</a:t>
                  </a:r>
                  <a:endParaRPr kumimoji="0" lang="zh-CN"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89" name="Oval 10"/>
                <p:cNvSpPr>
                  <a:spLocks noChangeArrowheads="1"/>
                </p:cNvSpPr>
                <p:nvPr/>
              </p:nvSpPr>
              <p:spPr bwMode="gray">
                <a:xfrm>
                  <a:off x="1683173" y="3333268"/>
                  <a:ext cx="1290633" cy="1158610"/>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1200"/>
                    </a:spcBef>
                    <a:spcAft>
                      <a:spcPts val="0"/>
                    </a:spcAft>
                    <a:buClrTx/>
                    <a:buSzTx/>
                    <a:buFontTx/>
                    <a:buNone/>
                    <a:defRPr/>
                  </a:pPr>
                  <a:r>
                    <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rPr>
                    <a:t>Training</a:t>
                  </a:r>
                  <a:endPar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1200"/>
                    </a:spcBef>
                    <a:spcAft>
                      <a:spcPts val="0"/>
                    </a:spcAft>
                    <a:buClrTx/>
                    <a:buSzTx/>
                    <a:buFontTx/>
                    <a:buNone/>
                    <a:defRPr/>
                  </a:pPr>
                  <a:r>
                    <a:rPr lang="zh-CN" altLang="en-US" sz="700" b="1" kern="0" noProof="1">
                      <a:solidFill>
                        <a:srgbClr val="7D7D7D"/>
                      </a:solidFill>
                      <a:latin typeface="微软雅黑" panose="020B0503020204020204" pitchFamily="34" charset="-122"/>
                      <a:ea typeface="微软雅黑" panose="020B0503020204020204" pitchFamily="34" charset="-122"/>
                    </a:rPr>
                    <a:t>培训系统</a:t>
                  </a:r>
                  <a:r>
                    <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rPr>
                    <a:t> </a:t>
                  </a:r>
                  <a:endParaRPr kumimoji="0" lang="zh-CN"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90" name="Oval 10"/>
                <p:cNvSpPr>
                  <a:spLocks noChangeArrowheads="1"/>
                </p:cNvSpPr>
                <p:nvPr/>
              </p:nvSpPr>
              <p:spPr bwMode="gray">
                <a:xfrm>
                  <a:off x="5066882" y="5162495"/>
                  <a:ext cx="1197470" cy="919392"/>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1200"/>
                    </a:spcBef>
                    <a:spcAft>
                      <a:spcPts val="0"/>
                    </a:spcAft>
                    <a:buClrTx/>
                    <a:buSzTx/>
                    <a:buFontTx/>
                    <a:buNone/>
                    <a:defRPr/>
                  </a:pPr>
                  <a:r>
                    <a:rPr lang="en-US" altLang="zh-CN" sz="700" b="1" kern="0" noProof="1">
                      <a:solidFill>
                        <a:srgbClr val="7D7D7D"/>
                      </a:solidFill>
                      <a:latin typeface="微软雅黑" panose="020B0503020204020204" pitchFamily="34" charset="-122"/>
                      <a:ea typeface="微软雅黑" panose="020B0503020204020204" pitchFamily="34" charset="-122"/>
                    </a:rPr>
                    <a:t>iEQMS </a:t>
                  </a:r>
                  <a:endParaRPr lang="en-US" altLang="zh-CN" sz="700" b="1" kern="0" noProof="1">
                    <a:solidFill>
                      <a:srgbClr val="7D7D7D"/>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1200"/>
                    </a:spcBef>
                    <a:spcAft>
                      <a:spcPts val="0"/>
                    </a:spcAft>
                    <a:buClrTx/>
                    <a:buSzTx/>
                    <a:buFontTx/>
                    <a:buNone/>
                    <a:defRPr/>
                  </a:pPr>
                  <a:r>
                    <a:rPr lang="zh-CN" altLang="en-US" sz="700" b="1" kern="0" noProof="1">
                      <a:solidFill>
                        <a:srgbClr val="7D7D7D"/>
                      </a:solidFill>
                      <a:latin typeface="微软雅黑" panose="020B0503020204020204" pitchFamily="34" charset="-122"/>
                      <a:ea typeface="微软雅黑" panose="020B0503020204020204" pitchFamily="34" charset="-122"/>
                    </a:rPr>
                    <a:t>投产早期质量管理系统</a:t>
                  </a:r>
                  <a:endParaRPr lang="en-US" altLang="zh-CN" sz="700" b="1" kern="0" noProof="1">
                    <a:solidFill>
                      <a:srgbClr val="7D7D7D"/>
                    </a:solidFill>
                    <a:latin typeface="微软雅黑" panose="020B0503020204020204" pitchFamily="34" charset="-122"/>
                    <a:ea typeface="微软雅黑" panose="020B0503020204020204" pitchFamily="34" charset="-122"/>
                  </a:endParaRPr>
                </a:p>
              </p:txBody>
            </p:sp>
            <p:sp>
              <p:nvSpPr>
                <p:cNvPr id="91" name="Oval 10"/>
                <p:cNvSpPr>
                  <a:spLocks noChangeArrowheads="1"/>
                </p:cNvSpPr>
                <p:nvPr/>
              </p:nvSpPr>
              <p:spPr bwMode="gray">
                <a:xfrm>
                  <a:off x="3520754" y="5149964"/>
                  <a:ext cx="1368817" cy="1178391"/>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1200"/>
                    </a:spcBef>
                    <a:spcAft>
                      <a:spcPts val="0"/>
                    </a:spcAft>
                    <a:buClrTx/>
                    <a:buSzTx/>
                    <a:buFontTx/>
                    <a:buNone/>
                    <a:defRPr/>
                  </a:pPr>
                  <a:r>
                    <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rPr>
                    <a:t>i_Tools </a:t>
                  </a:r>
                  <a:endPar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1200"/>
                    </a:spcBef>
                    <a:spcAft>
                      <a:spcPts val="0"/>
                    </a:spcAft>
                    <a:buClrTx/>
                    <a:buSzTx/>
                    <a:buFontTx/>
                    <a:buNone/>
                    <a:defRPr/>
                  </a:pPr>
                  <a:r>
                    <a:rPr lang="zh-CN" altLang="en-US" sz="700" b="1" kern="0" noProof="1">
                      <a:solidFill>
                        <a:srgbClr val="7D7D7D"/>
                      </a:solidFill>
                      <a:latin typeface="微软雅黑" panose="020B0503020204020204" pitchFamily="34" charset="-122"/>
                      <a:ea typeface="微软雅黑" panose="020B0503020204020204" pitchFamily="34" charset="-122"/>
                    </a:rPr>
                    <a:t>工装夹具管理系统</a:t>
                  </a:r>
                  <a:endParaRPr kumimoji="0" lang="zh-CN"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92" name="Oval 10"/>
                <p:cNvSpPr>
                  <a:spLocks noChangeArrowheads="1"/>
                </p:cNvSpPr>
                <p:nvPr/>
              </p:nvSpPr>
              <p:spPr bwMode="gray">
                <a:xfrm>
                  <a:off x="6656509" y="3099957"/>
                  <a:ext cx="1271030" cy="1094401"/>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1200"/>
                    </a:spcBef>
                    <a:spcAft>
                      <a:spcPts val="0"/>
                    </a:spcAft>
                    <a:buClrTx/>
                    <a:buSzTx/>
                    <a:buFontTx/>
                    <a:buNone/>
                    <a:defRPr/>
                  </a:pPr>
                  <a:r>
                    <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rPr>
                    <a:t>E-CALL </a:t>
                  </a:r>
                  <a:endPar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1200"/>
                    </a:spcBef>
                    <a:spcAft>
                      <a:spcPts val="0"/>
                    </a:spcAft>
                    <a:buClrTx/>
                    <a:buSzTx/>
                    <a:buFontTx/>
                    <a:buNone/>
                    <a:defRPr/>
                  </a:pPr>
                  <a:r>
                    <a:rPr lang="zh-CN" altLang="en-US" sz="700" b="1" kern="0" noProof="1">
                      <a:solidFill>
                        <a:srgbClr val="7D7D7D"/>
                      </a:solidFill>
                      <a:latin typeface="微软雅黑" panose="020B0503020204020204" pitchFamily="34" charset="-122"/>
                      <a:ea typeface="微软雅黑" panose="020B0503020204020204" pitchFamily="34" charset="-122"/>
                    </a:rPr>
                    <a:t>拉动式供料系统</a:t>
                  </a:r>
                  <a:endParaRPr kumimoji="0" lang="zh-CN"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93" name="Oval 10"/>
                <p:cNvSpPr>
                  <a:spLocks noChangeArrowheads="1"/>
                </p:cNvSpPr>
                <p:nvPr/>
              </p:nvSpPr>
              <p:spPr bwMode="gray">
                <a:xfrm>
                  <a:off x="6555743" y="1842081"/>
                  <a:ext cx="1182285" cy="1094402"/>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algn="ctr">
                    <a:spcBef>
                      <a:spcPts val="1200"/>
                    </a:spcBef>
                  </a:pPr>
                  <a:r>
                    <a:rPr lang="en-US" altLang="zh-CN" sz="700" b="1" kern="0" noProof="1">
                      <a:solidFill>
                        <a:srgbClr val="7D7D7D"/>
                      </a:solidFill>
                      <a:latin typeface="微软雅黑" panose="020B0503020204020204" pitchFamily="34" charset="-122"/>
                      <a:ea typeface="微软雅黑" panose="020B0503020204020204" pitchFamily="34" charset="-122"/>
                    </a:rPr>
                    <a:t>EDI</a:t>
                  </a:r>
                  <a:endParaRPr lang="en-US" altLang="zh-CN" sz="700" b="1" kern="0" noProof="1">
                    <a:solidFill>
                      <a:srgbClr val="7D7D7D"/>
                    </a:solidFill>
                    <a:latin typeface="微软雅黑" panose="020B0503020204020204" pitchFamily="34" charset="-122"/>
                    <a:ea typeface="微软雅黑" panose="020B0503020204020204" pitchFamily="34" charset="-122"/>
                  </a:endParaRPr>
                </a:p>
                <a:p>
                  <a:pPr algn="ctr">
                    <a:spcBef>
                      <a:spcPts val="1200"/>
                    </a:spcBef>
                  </a:pPr>
                  <a:r>
                    <a:rPr lang="zh-CN" altLang="en-US" sz="700" b="1" kern="0" noProof="1">
                      <a:solidFill>
                        <a:srgbClr val="7D7D7D"/>
                      </a:solidFill>
                      <a:latin typeface="微软雅黑" panose="020B0503020204020204" pitchFamily="34" charset="-122"/>
                      <a:ea typeface="微软雅黑" panose="020B0503020204020204" pitchFamily="34" charset="-122"/>
                    </a:rPr>
                    <a:t>供应商交互系统</a:t>
                  </a:r>
                  <a:endParaRPr lang="zh-CN" altLang="zh-CN" sz="700" b="1" kern="0" noProof="1">
                    <a:solidFill>
                      <a:srgbClr val="7D7D7D"/>
                    </a:solidFill>
                    <a:latin typeface="微软雅黑" panose="020B0503020204020204" pitchFamily="34" charset="-122"/>
                    <a:ea typeface="微软雅黑" panose="020B0503020204020204" pitchFamily="34" charset="-122"/>
                  </a:endParaRPr>
                </a:p>
              </p:txBody>
            </p:sp>
            <p:sp>
              <p:nvSpPr>
                <p:cNvPr id="94" name="Oval 10"/>
                <p:cNvSpPr>
                  <a:spLocks noChangeArrowheads="1"/>
                </p:cNvSpPr>
                <p:nvPr/>
              </p:nvSpPr>
              <p:spPr bwMode="gray">
                <a:xfrm>
                  <a:off x="4205162" y="358338"/>
                  <a:ext cx="1368817" cy="1178391"/>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1200"/>
                    </a:spcBef>
                    <a:spcAft>
                      <a:spcPts val="0"/>
                    </a:spcAft>
                    <a:buClrTx/>
                    <a:buSzTx/>
                    <a:buFontTx/>
                    <a:buNone/>
                    <a:defRPr/>
                  </a:pPr>
                  <a:r>
                    <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rPr>
                    <a:t>TPM</a:t>
                  </a:r>
                  <a:endPar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1200"/>
                    </a:spcBef>
                    <a:spcAft>
                      <a:spcPts val="0"/>
                    </a:spcAft>
                    <a:buClrTx/>
                    <a:buSzTx/>
                    <a:buFontTx/>
                    <a:buNone/>
                    <a:defRPr/>
                  </a:pPr>
                  <a:r>
                    <a:rPr lang="zh-CN" altLang="en-US" sz="700" b="1" kern="0" noProof="1">
                      <a:solidFill>
                        <a:srgbClr val="7D7D7D"/>
                      </a:solidFill>
                      <a:latin typeface="微软雅黑" panose="020B0503020204020204" pitchFamily="34" charset="-122"/>
                      <a:ea typeface="微软雅黑" panose="020B0503020204020204" pitchFamily="34" charset="-122"/>
                    </a:rPr>
                    <a:t>维修管理系统</a:t>
                  </a:r>
                  <a:endParaRPr kumimoji="0" lang="zh-CN"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95" name="Oval 10"/>
                <p:cNvSpPr>
                  <a:spLocks noChangeArrowheads="1"/>
                </p:cNvSpPr>
                <p:nvPr/>
              </p:nvSpPr>
              <p:spPr bwMode="gray">
                <a:xfrm>
                  <a:off x="1715824" y="1707700"/>
                  <a:ext cx="1368817" cy="1414478"/>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1200"/>
                    </a:spcBef>
                    <a:spcAft>
                      <a:spcPts val="0"/>
                    </a:spcAft>
                    <a:buClrTx/>
                    <a:buSzTx/>
                    <a:buFontTx/>
                    <a:buNone/>
                    <a:defRPr/>
                  </a:pPr>
                  <a:r>
                    <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rPr>
                    <a:t>iMtooing </a:t>
                  </a:r>
                  <a:endPar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1200"/>
                    </a:spcBef>
                    <a:spcAft>
                      <a:spcPts val="0"/>
                    </a:spcAft>
                    <a:buClrTx/>
                    <a:buSzTx/>
                    <a:buFontTx/>
                    <a:buNone/>
                    <a:defRPr/>
                  </a:pPr>
                  <a:r>
                    <a:rPr lang="zh-CN" altLang="en-US" sz="700" b="1" kern="0" noProof="1">
                      <a:solidFill>
                        <a:srgbClr val="7D7D7D"/>
                      </a:solidFill>
                      <a:latin typeface="微软雅黑" panose="020B0503020204020204" pitchFamily="34" charset="-122"/>
                      <a:ea typeface="微软雅黑" panose="020B0503020204020204" pitchFamily="34" charset="-122"/>
                    </a:rPr>
                    <a:t>刀具管理系统</a:t>
                  </a:r>
                  <a:endParaRPr kumimoji="0" lang="zh-CN"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96" name="Group 12"/>
            <p:cNvGrpSpPr/>
            <p:nvPr/>
          </p:nvGrpSpPr>
          <p:grpSpPr bwMode="auto">
            <a:xfrm>
              <a:off x="2202122" y="6445300"/>
              <a:ext cx="2322847" cy="2201163"/>
              <a:chOff x="2244" y="1767"/>
              <a:chExt cx="2029" cy="2029"/>
            </a:xfrm>
          </p:grpSpPr>
          <p:sp>
            <p:nvSpPr>
              <p:cNvPr id="98" name="Freeform 13"/>
              <p:cNvSpPr/>
              <p:nvPr/>
            </p:nvSpPr>
            <p:spPr bwMode="blackWhite">
              <a:xfrm>
                <a:off x="2366" y="1767"/>
                <a:ext cx="1057" cy="900"/>
              </a:xfrm>
              <a:custGeom>
                <a:avLst/>
                <a:gdLst>
                  <a:gd name="T0" fmla="*/ 455 w 1057"/>
                  <a:gd name="T1" fmla="*/ 879 h 900"/>
                  <a:gd name="T2" fmla="*/ 471 w 1057"/>
                  <a:gd name="T3" fmla="*/ 838 h 900"/>
                  <a:gd name="T4" fmla="*/ 490 w 1057"/>
                  <a:gd name="T5" fmla="*/ 799 h 900"/>
                  <a:gd name="T6" fmla="*/ 514 w 1057"/>
                  <a:gd name="T7" fmla="*/ 762 h 900"/>
                  <a:gd name="T8" fmla="*/ 541 w 1057"/>
                  <a:gd name="T9" fmla="*/ 728 h 900"/>
                  <a:gd name="T10" fmla="*/ 570 w 1057"/>
                  <a:gd name="T11" fmla="*/ 696 h 900"/>
                  <a:gd name="T12" fmla="*/ 603 w 1057"/>
                  <a:gd name="T13" fmla="*/ 667 h 900"/>
                  <a:gd name="T14" fmla="*/ 639 w 1057"/>
                  <a:gd name="T15" fmla="*/ 642 h 900"/>
                  <a:gd name="T16" fmla="*/ 676 w 1057"/>
                  <a:gd name="T17" fmla="*/ 621 h 900"/>
                  <a:gd name="T18" fmla="*/ 713 w 1057"/>
                  <a:gd name="T19" fmla="*/ 605 h 900"/>
                  <a:gd name="T20" fmla="*/ 753 w 1057"/>
                  <a:gd name="T21" fmla="*/ 591 h 900"/>
                  <a:gd name="T22" fmla="*/ 793 w 1057"/>
                  <a:gd name="T23" fmla="*/ 581 h 900"/>
                  <a:gd name="T24" fmla="*/ 834 w 1057"/>
                  <a:gd name="T25" fmla="*/ 575 h 900"/>
                  <a:gd name="T26" fmla="*/ 833 w 1057"/>
                  <a:gd name="T27" fmla="*/ 711 h 900"/>
                  <a:gd name="T28" fmla="*/ 1056 w 1057"/>
                  <a:gd name="T29" fmla="*/ 374 h 900"/>
                  <a:gd name="T30" fmla="*/ 818 w 1057"/>
                  <a:gd name="T31" fmla="*/ 0 h 900"/>
                  <a:gd name="T32" fmla="*/ 819 w 1057"/>
                  <a:gd name="T33" fmla="*/ 137 h 900"/>
                  <a:gd name="T34" fmla="*/ 757 w 1057"/>
                  <a:gd name="T35" fmla="*/ 143 h 900"/>
                  <a:gd name="T36" fmla="*/ 694 w 1057"/>
                  <a:gd name="T37" fmla="*/ 154 h 900"/>
                  <a:gd name="T38" fmla="*/ 634 w 1057"/>
                  <a:gd name="T39" fmla="*/ 168 h 900"/>
                  <a:gd name="T40" fmla="*/ 574 w 1057"/>
                  <a:gd name="T41" fmla="*/ 188 h 900"/>
                  <a:gd name="T42" fmla="*/ 516 w 1057"/>
                  <a:gd name="T43" fmla="*/ 211 h 900"/>
                  <a:gd name="T44" fmla="*/ 460 w 1057"/>
                  <a:gd name="T45" fmla="*/ 238 h 900"/>
                  <a:gd name="T46" fmla="*/ 405 w 1057"/>
                  <a:gd name="T47" fmla="*/ 270 h 900"/>
                  <a:gd name="T48" fmla="*/ 352 w 1057"/>
                  <a:gd name="T49" fmla="*/ 306 h 900"/>
                  <a:gd name="T50" fmla="*/ 302 w 1057"/>
                  <a:gd name="T51" fmla="*/ 346 h 900"/>
                  <a:gd name="T52" fmla="*/ 255 w 1057"/>
                  <a:gd name="T53" fmla="*/ 390 h 900"/>
                  <a:gd name="T54" fmla="*/ 211 w 1057"/>
                  <a:gd name="T55" fmla="*/ 437 h 900"/>
                  <a:gd name="T56" fmla="*/ 170 w 1057"/>
                  <a:gd name="T57" fmla="*/ 486 h 900"/>
                  <a:gd name="T58" fmla="*/ 134 w 1057"/>
                  <a:gd name="T59" fmla="*/ 539 h 900"/>
                  <a:gd name="T60" fmla="*/ 101 w 1057"/>
                  <a:gd name="T61" fmla="*/ 595 h 900"/>
                  <a:gd name="T62" fmla="*/ 72 w 1057"/>
                  <a:gd name="T63" fmla="*/ 653 h 900"/>
                  <a:gd name="T64" fmla="*/ 47 w 1057"/>
                  <a:gd name="T65" fmla="*/ 711 h 900"/>
                  <a:gd name="T66" fmla="*/ 27 w 1057"/>
                  <a:gd name="T67" fmla="*/ 773 h 900"/>
                  <a:gd name="T68" fmla="*/ 11 w 1057"/>
                  <a:gd name="T69" fmla="*/ 835 h 900"/>
                  <a:gd name="T70" fmla="*/ 0 w 1057"/>
                  <a:gd name="T71" fmla="*/ 899 h 900"/>
                  <a:gd name="T72" fmla="*/ 238 w 1057"/>
                  <a:gd name="T73" fmla="*/ 741 h 900"/>
                  <a:gd name="T74" fmla="*/ 455 w 1057"/>
                  <a:gd name="T75" fmla="*/ 879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7" h="900">
                    <a:moveTo>
                      <a:pt x="455" y="879"/>
                    </a:moveTo>
                    <a:lnTo>
                      <a:pt x="471" y="838"/>
                    </a:lnTo>
                    <a:lnTo>
                      <a:pt x="490" y="799"/>
                    </a:lnTo>
                    <a:lnTo>
                      <a:pt x="514" y="762"/>
                    </a:lnTo>
                    <a:lnTo>
                      <a:pt x="541" y="728"/>
                    </a:lnTo>
                    <a:lnTo>
                      <a:pt x="570" y="696"/>
                    </a:lnTo>
                    <a:lnTo>
                      <a:pt x="603" y="667"/>
                    </a:lnTo>
                    <a:lnTo>
                      <a:pt x="639" y="642"/>
                    </a:lnTo>
                    <a:lnTo>
                      <a:pt x="676" y="621"/>
                    </a:lnTo>
                    <a:lnTo>
                      <a:pt x="713" y="605"/>
                    </a:lnTo>
                    <a:lnTo>
                      <a:pt x="753" y="591"/>
                    </a:lnTo>
                    <a:lnTo>
                      <a:pt x="793" y="581"/>
                    </a:lnTo>
                    <a:lnTo>
                      <a:pt x="834" y="575"/>
                    </a:lnTo>
                    <a:lnTo>
                      <a:pt x="833" y="711"/>
                    </a:lnTo>
                    <a:lnTo>
                      <a:pt x="1056" y="374"/>
                    </a:lnTo>
                    <a:lnTo>
                      <a:pt x="818" y="0"/>
                    </a:lnTo>
                    <a:lnTo>
                      <a:pt x="819" y="137"/>
                    </a:lnTo>
                    <a:lnTo>
                      <a:pt x="757" y="143"/>
                    </a:lnTo>
                    <a:lnTo>
                      <a:pt x="694" y="154"/>
                    </a:lnTo>
                    <a:lnTo>
                      <a:pt x="634" y="168"/>
                    </a:lnTo>
                    <a:lnTo>
                      <a:pt x="574" y="188"/>
                    </a:lnTo>
                    <a:lnTo>
                      <a:pt x="516" y="211"/>
                    </a:lnTo>
                    <a:lnTo>
                      <a:pt x="460" y="238"/>
                    </a:lnTo>
                    <a:lnTo>
                      <a:pt x="405" y="270"/>
                    </a:lnTo>
                    <a:lnTo>
                      <a:pt x="352" y="306"/>
                    </a:lnTo>
                    <a:lnTo>
                      <a:pt x="302" y="346"/>
                    </a:lnTo>
                    <a:lnTo>
                      <a:pt x="255" y="390"/>
                    </a:lnTo>
                    <a:lnTo>
                      <a:pt x="211" y="437"/>
                    </a:lnTo>
                    <a:lnTo>
                      <a:pt x="170" y="486"/>
                    </a:lnTo>
                    <a:lnTo>
                      <a:pt x="134" y="539"/>
                    </a:lnTo>
                    <a:lnTo>
                      <a:pt x="101" y="595"/>
                    </a:lnTo>
                    <a:lnTo>
                      <a:pt x="72" y="653"/>
                    </a:lnTo>
                    <a:lnTo>
                      <a:pt x="47" y="711"/>
                    </a:lnTo>
                    <a:lnTo>
                      <a:pt x="27" y="773"/>
                    </a:lnTo>
                    <a:lnTo>
                      <a:pt x="11" y="835"/>
                    </a:lnTo>
                    <a:lnTo>
                      <a:pt x="0" y="899"/>
                    </a:lnTo>
                    <a:lnTo>
                      <a:pt x="238" y="741"/>
                    </a:lnTo>
                    <a:lnTo>
                      <a:pt x="455" y="879"/>
                    </a:lnTo>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cs typeface="+mn-cs"/>
                </a:endParaRPr>
              </a:p>
            </p:txBody>
          </p:sp>
          <p:sp>
            <p:nvSpPr>
              <p:cNvPr id="99" name="Freeform 14"/>
              <p:cNvSpPr/>
              <p:nvPr/>
            </p:nvSpPr>
            <p:spPr bwMode="blackWhite">
              <a:xfrm>
                <a:off x="3073" y="2892"/>
                <a:ext cx="1033" cy="904"/>
              </a:xfrm>
              <a:custGeom>
                <a:avLst/>
                <a:gdLst>
                  <a:gd name="T0" fmla="*/ 585 w 1033"/>
                  <a:gd name="T1" fmla="*/ 1 h 904"/>
                  <a:gd name="T2" fmla="*/ 573 w 1033"/>
                  <a:gd name="T3" fmla="*/ 41 h 904"/>
                  <a:gd name="T4" fmla="*/ 556 w 1033"/>
                  <a:gd name="T5" fmla="*/ 78 h 904"/>
                  <a:gd name="T6" fmla="*/ 537 w 1033"/>
                  <a:gd name="T7" fmla="*/ 116 h 904"/>
                  <a:gd name="T8" fmla="*/ 514 w 1033"/>
                  <a:gd name="T9" fmla="*/ 150 h 904"/>
                  <a:gd name="T10" fmla="*/ 488 w 1033"/>
                  <a:gd name="T11" fmla="*/ 182 h 904"/>
                  <a:gd name="T12" fmla="*/ 459 w 1033"/>
                  <a:gd name="T13" fmla="*/ 212 h 904"/>
                  <a:gd name="T14" fmla="*/ 427 w 1033"/>
                  <a:gd name="T15" fmla="*/ 239 h 904"/>
                  <a:gd name="T16" fmla="*/ 393 w 1033"/>
                  <a:gd name="T17" fmla="*/ 262 h 904"/>
                  <a:gd name="T18" fmla="*/ 356 w 1033"/>
                  <a:gd name="T19" fmla="*/ 283 h 904"/>
                  <a:gd name="T20" fmla="*/ 317 w 1033"/>
                  <a:gd name="T21" fmla="*/ 301 h 904"/>
                  <a:gd name="T22" fmla="*/ 277 w 1033"/>
                  <a:gd name="T23" fmla="*/ 314 h 904"/>
                  <a:gd name="T24" fmla="*/ 236 w 1033"/>
                  <a:gd name="T25" fmla="*/ 323 h 904"/>
                  <a:gd name="T26" fmla="*/ 235 w 1033"/>
                  <a:gd name="T27" fmla="*/ 187 h 904"/>
                  <a:gd name="T28" fmla="*/ 159 w 1033"/>
                  <a:gd name="T29" fmla="*/ 298 h 904"/>
                  <a:gd name="T30" fmla="*/ 80 w 1033"/>
                  <a:gd name="T31" fmla="*/ 409 h 904"/>
                  <a:gd name="T32" fmla="*/ 0 w 1033"/>
                  <a:gd name="T33" fmla="*/ 517 h 904"/>
                  <a:gd name="T34" fmla="*/ 236 w 1033"/>
                  <a:gd name="T35" fmla="*/ 903 h 904"/>
                  <a:gd name="T36" fmla="*/ 236 w 1033"/>
                  <a:gd name="T37" fmla="*/ 766 h 904"/>
                  <a:gd name="T38" fmla="*/ 295 w 1033"/>
                  <a:gd name="T39" fmla="*/ 759 h 904"/>
                  <a:gd name="T40" fmla="*/ 353 w 1033"/>
                  <a:gd name="T41" fmla="*/ 747 h 904"/>
                  <a:gd name="T42" fmla="*/ 411 w 1033"/>
                  <a:gd name="T43" fmla="*/ 733 h 904"/>
                  <a:gd name="T44" fmla="*/ 467 w 1033"/>
                  <a:gd name="T45" fmla="*/ 713 h 904"/>
                  <a:gd name="T46" fmla="*/ 522 w 1033"/>
                  <a:gd name="T47" fmla="*/ 691 h 904"/>
                  <a:gd name="T48" fmla="*/ 575 w 1033"/>
                  <a:gd name="T49" fmla="*/ 665 h 904"/>
                  <a:gd name="T50" fmla="*/ 626 w 1033"/>
                  <a:gd name="T51" fmla="*/ 635 h 904"/>
                  <a:gd name="T52" fmla="*/ 676 w 1033"/>
                  <a:gd name="T53" fmla="*/ 601 h 904"/>
                  <a:gd name="T54" fmla="*/ 724 w 1033"/>
                  <a:gd name="T55" fmla="*/ 564 h 904"/>
                  <a:gd name="T56" fmla="*/ 768 w 1033"/>
                  <a:gd name="T57" fmla="*/ 525 h 904"/>
                  <a:gd name="T58" fmla="*/ 811 w 1033"/>
                  <a:gd name="T59" fmla="*/ 481 h 904"/>
                  <a:gd name="T60" fmla="*/ 849 w 1033"/>
                  <a:gd name="T61" fmla="*/ 435 h 904"/>
                  <a:gd name="T62" fmla="*/ 884 w 1033"/>
                  <a:gd name="T63" fmla="*/ 387 h 904"/>
                  <a:gd name="T64" fmla="*/ 916 w 1033"/>
                  <a:gd name="T65" fmla="*/ 337 h 904"/>
                  <a:gd name="T66" fmla="*/ 945 w 1033"/>
                  <a:gd name="T67" fmla="*/ 284 h 904"/>
                  <a:gd name="T68" fmla="*/ 970 w 1033"/>
                  <a:gd name="T69" fmla="*/ 231 h 904"/>
                  <a:gd name="T70" fmla="*/ 991 w 1033"/>
                  <a:gd name="T71" fmla="*/ 174 h 904"/>
                  <a:gd name="T72" fmla="*/ 1009 w 1033"/>
                  <a:gd name="T73" fmla="*/ 117 h 904"/>
                  <a:gd name="T74" fmla="*/ 1023 w 1033"/>
                  <a:gd name="T75" fmla="*/ 58 h 904"/>
                  <a:gd name="T76" fmla="*/ 1032 w 1033"/>
                  <a:gd name="T77" fmla="*/ 0 h 904"/>
                  <a:gd name="T78" fmla="*/ 812 w 1033"/>
                  <a:gd name="T79" fmla="*/ 132 h 904"/>
                  <a:gd name="T80" fmla="*/ 585 w 1033"/>
                  <a:gd name="T81" fmla="*/ 1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F9F9F9"/>
                  </a:solidFill>
                  <a:effectLst/>
                  <a:uLnTx/>
                  <a:uFillTx/>
                  <a:latin typeface="微软雅黑" panose="020B0503020204020204" pitchFamily="34" charset="-122"/>
                  <a:ea typeface="微软雅黑" panose="020B0503020204020204" pitchFamily="34" charset="-122"/>
                  <a:cs typeface="+mn-cs"/>
                </a:endParaRPr>
              </a:p>
            </p:txBody>
          </p:sp>
          <p:sp>
            <p:nvSpPr>
              <p:cNvPr id="100" name="Freeform 15"/>
              <p:cNvSpPr/>
              <p:nvPr/>
            </p:nvSpPr>
            <p:spPr bwMode="blackWhite">
              <a:xfrm>
                <a:off x="2244" y="2563"/>
                <a:ext cx="930" cy="1075"/>
              </a:xfrm>
              <a:custGeom>
                <a:avLst/>
                <a:gdLst>
                  <a:gd name="T0" fmla="*/ 929 w 930"/>
                  <a:gd name="T1" fmla="*/ 645 h 1075"/>
                  <a:gd name="T2" fmla="*/ 887 w 930"/>
                  <a:gd name="T3" fmla="*/ 634 h 1075"/>
                  <a:gd name="T4" fmla="*/ 847 w 930"/>
                  <a:gd name="T5" fmla="*/ 620 h 1075"/>
                  <a:gd name="T6" fmla="*/ 807 w 930"/>
                  <a:gd name="T7" fmla="*/ 603 h 1075"/>
                  <a:gd name="T8" fmla="*/ 771 w 930"/>
                  <a:gd name="T9" fmla="*/ 582 h 1075"/>
                  <a:gd name="T10" fmla="*/ 735 w 930"/>
                  <a:gd name="T11" fmla="*/ 557 h 1075"/>
                  <a:gd name="T12" fmla="*/ 703 w 930"/>
                  <a:gd name="T13" fmla="*/ 529 h 1075"/>
                  <a:gd name="T14" fmla="*/ 673 w 930"/>
                  <a:gd name="T15" fmla="*/ 497 h 1075"/>
                  <a:gd name="T16" fmla="*/ 648 w 930"/>
                  <a:gd name="T17" fmla="*/ 465 h 1075"/>
                  <a:gd name="T18" fmla="*/ 624 w 930"/>
                  <a:gd name="T19" fmla="*/ 428 h 1075"/>
                  <a:gd name="T20" fmla="*/ 607 w 930"/>
                  <a:gd name="T21" fmla="*/ 398 h 1075"/>
                  <a:gd name="T22" fmla="*/ 594 w 930"/>
                  <a:gd name="T23" fmla="*/ 366 h 1075"/>
                  <a:gd name="T24" fmla="*/ 583 w 930"/>
                  <a:gd name="T25" fmla="*/ 332 h 1075"/>
                  <a:gd name="T26" fmla="*/ 577 w 930"/>
                  <a:gd name="T27" fmla="*/ 298 h 1075"/>
                  <a:gd name="T28" fmla="*/ 575 w 930"/>
                  <a:gd name="T29" fmla="*/ 264 h 1075"/>
                  <a:gd name="T30" fmla="*/ 576 w 930"/>
                  <a:gd name="T31" fmla="*/ 229 h 1075"/>
                  <a:gd name="T32" fmla="*/ 748 w 930"/>
                  <a:gd name="T33" fmla="*/ 229 h 1075"/>
                  <a:gd name="T34" fmla="*/ 360 w 930"/>
                  <a:gd name="T35" fmla="*/ 0 h 1075"/>
                  <a:gd name="T36" fmla="*/ 0 w 930"/>
                  <a:gd name="T37" fmla="*/ 236 h 1075"/>
                  <a:gd name="T38" fmla="*/ 136 w 930"/>
                  <a:gd name="T39" fmla="*/ 237 h 1075"/>
                  <a:gd name="T40" fmla="*/ 141 w 930"/>
                  <a:gd name="T41" fmla="*/ 299 h 1075"/>
                  <a:gd name="T42" fmla="*/ 150 w 930"/>
                  <a:gd name="T43" fmla="*/ 362 h 1075"/>
                  <a:gd name="T44" fmla="*/ 165 w 930"/>
                  <a:gd name="T45" fmla="*/ 422 h 1075"/>
                  <a:gd name="T46" fmla="*/ 182 w 930"/>
                  <a:gd name="T47" fmla="*/ 483 h 1075"/>
                  <a:gd name="T48" fmla="*/ 204 w 930"/>
                  <a:gd name="T49" fmla="*/ 541 h 1075"/>
                  <a:gd name="T50" fmla="*/ 231 w 930"/>
                  <a:gd name="T51" fmla="*/ 598 h 1075"/>
                  <a:gd name="T52" fmla="*/ 262 w 930"/>
                  <a:gd name="T53" fmla="*/ 653 h 1075"/>
                  <a:gd name="T54" fmla="*/ 296 w 930"/>
                  <a:gd name="T55" fmla="*/ 704 h 1075"/>
                  <a:gd name="T56" fmla="*/ 333 w 930"/>
                  <a:gd name="T57" fmla="*/ 752 h 1075"/>
                  <a:gd name="T58" fmla="*/ 374 w 930"/>
                  <a:gd name="T59" fmla="*/ 797 h 1075"/>
                  <a:gd name="T60" fmla="*/ 419 w 930"/>
                  <a:gd name="T61" fmla="*/ 841 h 1075"/>
                  <a:gd name="T62" fmla="*/ 465 w 930"/>
                  <a:gd name="T63" fmla="*/ 880 h 1075"/>
                  <a:gd name="T64" fmla="*/ 514 w 930"/>
                  <a:gd name="T65" fmla="*/ 917 h 1075"/>
                  <a:gd name="T66" fmla="*/ 566 w 930"/>
                  <a:gd name="T67" fmla="*/ 951 h 1075"/>
                  <a:gd name="T68" fmla="*/ 620 w 930"/>
                  <a:gd name="T69" fmla="*/ 980 h 1075"/>
                  <a:gd name="T70" fmla="*/ 675 w 930"/>
                  <a:gd name="T71" fmla="*/ 1007 h 1075"/>
                  <a:gd name="T72" fmla="*/ 732 w 930"/>
                  <a:gd name="T73" fmla="*/ 1029 h 1075"/>
                  <a:gd name="T74" fmla="*/ 790 w 930"/>
                  <a:gd name="T75" fmla="*/ 1048 h 1075"/>
                  <a:gd name="T76" fmla="*/ 849 w 930"/>
                  <a:gd name="T77" fmla="*/ 1062 h 1075"/>
                  <a:gd name="T78" fmla="*/ 910 w 930"/>
                  <a:gd name="T79" fmla="*/ 1074 h 1075"/>
                  <a:gd name="T80" fmla="*/ 772 w 930"/>
                  <a:gd name="T81" fmla="*/ 845 h 1075"/>
                  <a:gd name="T82" fmla="*/ 929 w 930"/>
                  <a:gd name="T83" fmla="*/ 645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0" h="1075">
                    <a:moveTo>
                      <a:pt x="929" y="645"/>
                    </a:moveTo>
                    <a:lnTo>
                      <a:pt x="887" y="634"/>
                    </a:lnTo>
                    <a:lnTo>
                      <a:pt x="847" y="620"/>
                    </a:lnTo>
                    <a:lnTo>
                      <a:pt x="807" y="603"/>
                    </a:lnTo>
                    <a:lnTo>
                      <a:pt x="771" y="582"/>
                    </a:lnTo>
                    <a:lnTo>
                      <a:pt x="735" y="557"/>
                    </a:lnTo>
                    <a:lnTo>
                      <a:pt x="703" y="529"/>
                    </a:lnTo>
                    <a:lnTo>
                      <a:pt x="673" y="497"/>
                    </a:lnTo>
                    <a:lnTo>
                      <a:pt x="648" y="465"/>
                    </a:lnTo>
                    <a:lnTo>
                      <a:pt x="624" y="428"/>
                    </a:lnTo>
                    <a:lnTo>
                      <a:pt x="607" y="398"/>
                    </a:lnTo>
                    <a:lnTo>
                      <a:pt x="594" y="366"/>
                    </a:lnTo>
                    <a:lnTo>
                      <a:pt x="583" y="332"/>
                    </a:lnTo>
                    <a:lnTo>
                      <a:pt x="577" y="298"/>
                    </a:lnTo>
                    <a:lnTo>
                      <a:pt x="575" y="264"/>
                    </a:lnTo>
                    <a:lnTo>
                      <a:pt x="576" y="229"/>
                    </a:lnTo>
                    <a:lnTo>
                      <a:pt x="748" y="229"/>
                    </a:lnTo>
                    <a:lnTo>
                      <a:pt x="360" y="0"/>
                    </a:lnTo>
                    <a:lnTo>
                      <a:pt x="0" y="236"/>
                    </a:lnTo>
                    <a:lnTo>
                      <a:pt x="136" y="237"/>
                    </a:lnTo>
                    <a:lnTo>
                      <a:pt x="141" y="299"/>
                    </a:lnTo>
                    <a:lnTo>
                      <a:pt x="150" y="362"/>
                    </a:lnTo>
                    <a:lnTo>
                      <a:pt x="165" y="422"/>
                    </a:lnTo>
                    <a:lnTo>
                      <a:pt x="182" y="483"/>
                    </a:lnTo>
                    <a:lnTo>
                      <a:pt x="204" y="541"/>
                    </a:lnTo>
                    <a:lnTo>
                      <a:pt x="231" y="598"/>
                    </a:lnTo>
                    <a:lnTo>
                      <a:pt x="262" y="653"/>
                    </a:lnTo>
                    <a:lnTo>
                      <a:pt x="296" y="704"/>
                    </a:lnTo>
                    <a:lnTo>
                      <a:pt x="333" y="752"/>
                    </a:lnTo>
                    <a:lnTo>
                      <a:pt x="374" y="797"/>
                    </a:lnTo>
                    <a:lnTo>
                      <a:pt x="419" y="841"/>
                    </a:lnTo>
                    <a:lnTo>
                      <a:pt x="465" y="880"/>
                    </a:lnTo>
                    <a:lnTo>
                      <a:pt x="514" y="917"/>
                    </a:lnTo>
                    <a:lnTo>
                      <a:pt x="566" y="951"/>
                    </a:lnTo>
                    <a:lnTo>
                      <a:pt x="620" y="980"/>
                    </a:lnTo>
                    <a:lnTo>
                      <a:pt x="675" y="1007"/>
                    </a:lnTo>
                    <a:lnTo>
                      <a:pt x="732" y="1029"/>
                    </a:lnTo>
                    <a:lnTo>
                      <a:pt x="790" y="1048"/>
                    </a:lnTo>
                    <a:lnTo>
                      <a:pt x="849" y="1062"/>
                    </a:lnTo>
                    <a:lnTo>
                      <a:pt x="910" y="1074"/>
                    </a:lnTo>
                    <a:lnTo>
                      <a:pt x="772" y="845"/>
                    </a:lnTo>
                    <a:lnTo>
                      <a:pt x="929" y="645"/>
                    </a:lnTo>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F9F9F9"/>
                  </a:solidFill>
                  <a:effectLst/>
                  <a:uLnTx/>
                  <a:uFillTx/>
                  <a:latin typeface="微软雅黑" panose="020B0503020204020204" pitchFamily="34" charset="-122"/>
                  <a:ea typeface="微软雅黑" panose="020B0503020204020204" pitchFamily="34" charset="-122"/>
                  <a:cs typeface="+mn-cs"/>
                </a:endParaRPr>
              </a:p>
            </p:txBody>
          </p:sp>
          <p:sp>
            <p:nvSpPr>
              <p:cNvPr id="101" name="Freeform 16"/>
              <p:cNvSpPr/>
              <p:nvPr/>
            </p:nvSpPr>
            <p:spPr bwMode="blackWhite">
              <a:xfrm>
                <a:off x="3330" y="1909"/>
                <a:ext cx="943" cy="1065"/>
              </a:xfrm>
              <a:custGeom>
                <a:avLst/>
                <a:gdLst>
                  <a:gd name="T0" fmla="*/ 554 w 943"/>
                  <a:gd name="T1" fmla="*/ 1064 h 1065"/>
                  <a:gd name="T2" fmla="*/ 942 w 943"/>
                  <a:gd name="T3" fmla="*/ 840 h 1065"/>
                  <a:gd name="T4" fmla="*/ 781 w 943"/>
                  <a:gd name="T5" fmla="*/ 840 h 1065"/>
                  <a:gd name="T6" fmla="*/ 776 w 943"/>
                  <a:gd name="T7" fmla="*/ 778 h 1065"/>
                  <a:gd name="T8" fmla="*/ 767 w 943"/>
                  <a:gd name="T9" fmla="*/ 716 h 1065"/>
                  <a:gd name="T10" fmla="*/ 754 w 943"/>
                  <a:gd name="T11" fmla="*/ 655 h 1065"/>
                  <a:gd name="T12" fmla="*/ 737 w 943"/>
                  <a:gd name="T13" fmla="*/ 595 h 1065"/>
                  <a:gd name="T14" fmla="*/ 714 w 943"/>
                  <a:gd name="T15" fmla="*/ 536 h 1065"/>
                  <a:gd name="T16" fmla="*/ 688 w 943"/>
                  <a:gd name="T17" fmla="*/ 480 h 1065"/>
                  <a:gd name="T18" fmla="*/ 658 w 943"/>
                  <a:gd name="T19" fmla="*/ 425 h 1065"/>
                  <a:gd name="T20" fmla="*/ 624 w 943"/>
                  <a:gd name="T21" fmla="*/ 372 h 1065"/>
                  <a:gd name="T22" fmla="*/ 586 w 943"/>
                  <a:gd name="T23" fmla="*/ 323 h 1065"/>
                  <a:gd name="T24" fmla="*/ 547 w 943"/>
                  <a:gd name="T25" fmla="*/ 275 h 1065"/>
                  <a:gd name="T26" fmla="*/ 502 w 943"/>
                  <a:gd name="T27" fmla="*/ 232 h 1065"/>
                  <a:gd name="T28" fmla="*/ 455 w 943"/>
                  <a:gd name="T29" fmla="*/ 191 h 1065"/>
                  <a:gd name="T30" fmla="*/ 405 w 943"/>
                  <a:gd name="T31" fmla="*/ 153 h 1065"/>
                  <a:gd name="T32" fmla="*/ 352 w 943"/>
                  <a:gd name="T33" fmla="*/ 120 h 1065"/>
                  <a:gd name="T34" fmla="*/ 298 w 943"/>
                  <a:gd name="T35" fmla="*/ 89 h 1065"/>
                  <a:gd name="T36" fmla="*/ 241 w 943"/>
                  <a:gd name="T37" fmla="*/ 63 h 1065"/>
                  <a:gd name="T38" fmla="*/ 182 w 943"/>
                  <a:gd name="T39" fmla="*/ 41 h 1065"/>
                  <a:gd name="T40" fmla="*/ 122 w 943"/>
                  <a:gd name="T41" fmla="*/ 23 h 1065"/>
                  <a:gd name="T42" fmla="*/ 61 w 943"/>
                  <a:gd name="T43" fmla="*/ 9 h 1065"/>
                  <a:gd name="T44" fmla="*/ 0 w 943"/>
                  <a:gd name="T45" fmla="*/ 0 h 1065"/>
                  <a:gd name="T46" fmla="*/ 137 w 943"/>
                  <a:gd name="T47" fmla="*/ 226 h 1065"/>
                  <a:gd name="T48" fmla="*/ 5 w 943"/>
                  <a:gd name="T49" fmla="*/ 451 h 1065"/>
                  <a:gd name="T50" fmla="*/ 48 w 943"/>
                  <a:gd name="T51" fmla="*/ 465 h 1065"/>
                  <a:gd name="T52" fmla="*/ 90 w 943"/>
                  <a:gd name="T53" fmla="*/ 483 h 1065"/>
                  <a:gd name="T54" fmla="*/ 130 w 943"/>
                  <a:gd name="T55" fmla="*/ 505 h 1065"/>
                  <a:gd name="T56" fmla="*/ 168 w 943"/>
                  <a:gd name="T57" fmla="*/ 531 h 1065"/>
                  <a:gd name="T58" fmla="*/ 202 w 943"/>
                  <a:gd name="T59" fmla="*/ 561 h 1065"/>
                  <a:gd name="T60" fmla="*/ 233 w 943"/>
                  <a:gd name="T61" fmla="*/ 594 h 1065"/>
                  <a:gd name="T62" fmla="*/ 262 w 943"/>
                  <a:gd name="T63" fmla="*/ 629 h 1065"/>
                  <a:gd name="T64" fmla="*/ 285 w 943"/>
                  <a:gd name="T65" fmla="*/ 668 h 1065"/>
                  <a:gd name="T66" fmla="*/ 305 w 943"/>
                  <a:gd name="T67" fmla="*/ 709 h 1065"/>
                  <a:gd name="T68" fmla="*/ 321 w 943"/>
                  <a:gd name="T69" fmla="*/ 751 h 1065"/>
                  <a:gd name="T70" fmla="*/ 333 w 943"/>
                  <a:gd name="T71" fmla="*/ 795 h 1065"/>
                  <a:gd name="T72" fmla="*/ 340 w 943"/>
                  <a:gd name="T73" fmla="*/ 840 h 1065"/>
                  <a:gd name="T74" fmla="*/ 188 w 943"/>
                  <a:gd name="T75" fmla="*/ 841 h 1065"/>
                  <a:gd name="T76" fmla="*/ 554 w 943"/>
                  <a:gd name="T77" fmla="*/ 106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3" h="1065">
                    <a:moveTo>
                      <a:pt x="554" y="1064"/>
                    </a:moveTo>
                    <a:lnTo>
                      <a:pt x="942" y="840"/>
                    </a:lnTo>
                    <a:lnTo>
                      <a:pt x="781" y="840"/>
                    </a:lnTo>
                    <a:lnTo>
                      <a:pt x="776" y="778"/>
                    </a:lnTo>
                    <a:lnTo>
                      <a:pt x="767" y="716"/>
                    </a:lnTo>
                    <a:lnTo>
                      <a:pt x="754" y="655"/>
                    </a:lnTo>
                    <a:lnTo>
                      <a:pt x="737" y="595"/>
                    </a:lnTo>
                    <a:lnTo>
                      <a:pt x="714" y="536"/>
                    </a:lnTo>
                    <a:lnTo>
                      <a:pt x="688" y="480"/>
                    </a:lnTo>
                    <a:lnTo>
                      <a:pt x="658" y="425"/>
                    </a:lnTo>
                    <a:lnTo>
                      <a:pt x="624" y="372"/>
                    </a:lnTo>
                    <a:lnTo>
                      <a:pt x="586" y="323"/>
                    </a:lnTo>
                    <a:lnTo>
                      <a:pt x="547" y="275"/>
                    </a:lnTo>
                    <a:lnTo>
                      <a:pt x="502" y="232"/>
                    </a:lnTo>
                    <a:lnTo>
                      <a:pt x="455" y="191"/>
                    </a:lnTo>
                    <a:lnTo>
                      <a:pt x="405" y="153"/>
                    </a:lnTo>
                    <a:lnTo>
                      <a:pt x="352" y="120"/>
                    </a:lnTo>
                    <a:lnTo>
                      <a:pt x="298" y="89"/>
                    </a:lnTo>
                    <a:lnTo>
                      <a:pt x="241" y="63"/>
                    </a:lnTo>
                    <a:lnTo>
                      <a:pt x="182" y="41"/>
                    </a:lnTo>
                    <a:lnTo>
                      <a:pt x="122" y="23"/>
                    </a:lnTo>
                    <a:lnTo>
                      <a:pt x="61" y="9"/>
                    </a:lnTo>
                    <a:lnTo>
                      <a:pt x="0" y="0"/>
                    </a:lnTo>
                    <a:lnTo>
                      <a:pt x="137" y="226"/>
                    </a:lnTo>
                    <a:lnTo>
                      <a:pt x="5" y="451"/>
                    </a:lnTo>
                    <a:lnTo>
                      <a:pt x="48" y="465"/>
                    </a:lnTo>
                    <a:lnTo>
                      <a:pt x="90" y="483"/>
                    </a:lnTo>
                    <a:lnTo>
                      <a:pt x="130" y="505"/>
                    </a:lnTo>
                    <a:lnTo>
                      <a:pt x="168" y="531"/>
                    </a:lnTo>
                    <a:lnTo>
                      <a:pt x="202" y="561"/>
                    </a:lnTo>
                    <a:lnTo>
                      <a:pt x="233" y="594"/>
                    </a:lnTo>
                    <a:lnTo>
                      <a:pt x="262" y="629"/>
                    </a:lnTo>
                    <a:lnTo>
                      <a:pt x="285" y="668"/>
                    </a:lnTo>
                    <a:lnTo>
                      <a:pt x="305" y="709"/>
                    </a:lnTo>
                    <a:lnTo>
                      <a:pt x="321" y="751"/>
                    </a:lnTo>
                    <a:lnTo>
                      <a:pt x="333" y="795"/>
                    </a:lnTo>
                    <a:lnTo>
                      <a:pt x="340" y="840"/>
                    </a:lnTo>
                    <a:lnTo>
                      <a:pt x="188" y="841"/>
                    </a:lnTo>
                    <a:lnTo>
                      <a:pt x="554" y="1064"/>
                    </a:lnTo>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F9F9F9"/>
                  </a:solidFill>
                  <a:effectLst/>
                  <a:uLnTx/>
                  <a:uFillTx/>
                  <a:latin typeface="微软雅黑" panose="020B0503020204020204" pitchFamily="34" charset="-122"/>
                  <a:ea typeface="微软雅黑" panose="020B0503020204020204" pitchFamily="34" charset="-122"/>
                  <a:cs typeface="+mn-cs"/>
                </a:endParaRPr>
              </a:p>
            </p:txBody>
          </p:sp>
        </p:grpSp>
        <p:sp>
          <p:nvSpPr>
            <p:cNvPr id="102" name="文本框 101"/>
            <p:cNvSpPr txBox="1"/>
            <p:nvPr/>
          </p:nvSpPr>
          <p:spPr>
            <a:xfrm rot="19184834">
              <a:off x="2465558" y="6856067"/>
              <a:ext cx="1016815" cy="246221"/>
            </a:xfrm>
            <a:prstGeom prst="rect">
              <a:avLst/>
            </a:prstGeom>
            <a:noFill/>
          </p:spPr>
          <p:txBody>
            <a:bodyPr wrap="square">
              <a:spAutoFit/>
            </a:bodyPr>
            <a:lstStyle/>
            <a:p>
              <a:pPr marL="0" marR="0" lvl="0" indent="0" algn="ctr" defTabSz="914400" eaLnBrk="1" fontAlgn="auto" latinLnBrk="0" hangingPunct="1">
                <a:lnSpc>
                  <a:spcPct val="100000"/>
                </a:lnSpc>
                <a:spcBef>
                  <a:spcPts val="1200"/>
                </a:spcBef>
                <a:spcAft>
                  <a:spcPts val="0"/>
                </a:spcAft>
                <a:buClrTx/>
                <a:buSzTx/>
                <a:buFontTx/>
                <a:buNone/>
                <a:defRPr/>
              </a:pPr>
              <a:r>
                <a:rPr lang="en-US" altLang="zh-CN" sz="1000" b="1" kern="0" noProof="1">
                  <a:solidFill>
                    <a:schemeClr val="bg1"/>
                  </a:solidFill>
                  <a:latin typeface="微软雅黑" panose="020B0503020204020204" pitchFamily="34" charset="-122"/>
                  <a:ea typeface="微软雅黑" panose="020B0503020204020204" pitchFamily="34" charset="-122"/>
                </a:rPr>
                <a:t>MES</a:t>
              </a:r>
              <a:endParaRPr kumimoji="0" lang="en-US" altLang="zh-CN" sz="1000" b="1" i="0" u="none" strike="noStrike" kern="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03" name="文本框 102"/>
            <p:cNvSpPr txBox="1"/>
            <p:nvPr/>
          </p:nvSpPr>
          <p:spPr>
            <a:xfrm rot="2918645">
              <a:off x="3446797" y="6948246"/>
              <a:ext cx="1016815" cy="246221"/>
            </a:xfrm>
            <a:prstGeom prst="rect">
              <a:avLst/>
            </a:prstGeom>
            <a:noFill/>
          </p:spPr>
          <p:txBody>
            <a:bodyPr wrap="square">
              <a:spAutoFit/>
            </a:bodyPr>
            <a:lstStyle/>
            <a:p>
              <a:pPr marL="0" marR="0" lvl="0" indent="0" algn="ctr" defTabSz="914400" eaLnBrk="1" fontAlgn="auto" latinLnBrk="0" hangingPunct="1">
                <a:lnSpc>
                  <a:spcPct val="100000"/>
                </a:lnSpc>
                <a:spcBef>
                  <a:spcPts val="1200"/>
                </a:spcBef>
                <a:spcAft>
                  <a:spcPts val="0"/>
                </a:spcAft>
                <a:buClrTx/>
                <a:buSzTx/>
                <a:buFontTx/>
                <a:buNone/>
                <a:defRPr/>
              </a:pPr>
              <a:r>
                <a:rPr lang="en-US" altLang="zh-CN" sz="1000" b="1" kern="0" noProof="1">
                  <a:solidFill>
                    <a:schemeClr val="bg1"/>
                  </a:solidFill>
                  <a:latin typeface="微软雅黑" panose="020B0503020204020204" pitchFamily="34" charset="-122"/>
                  <a:ea typeface="微软雅黑" panose="020B0503020204020204" pitchFamily="34" charset="-122"/>
                </a:rPr>
                <a:t>WMS</a:t>
              </a:r>
              <a:endParaRPr kumimoji="0" lang="en-US" altLang="zh-CN" sz="1000" b="1" i="0" u="none" strike="noStrike" kern="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04" name="文本框 103"/>
            <p:cNvSpPr txBox="1"/>
            <p:nvPr/>
          </p:nvSpPr>
          <p:spPr>
            <a:xfrm rot="19437585">
              <a:off x="3256205" y="7945594"/>
              <a:ext cx="1016815" cy="246221"/>
            </a:xfrm>
            <a:prstGeom prst="rect">
              <a:avLst/>
            </a:prstGeom>
            <a:noFill/>
          </p:spPr>
          <p:txBody>
            <a:bodyPr wrap="square">
              <a:spAutoFit/>
            </a:bodyPr>
            <a:lstStyle/>
            <a:p>
              <a:pPr marL="0" marR="0" lvl="0" indent="0" algn="ctr" defTabSz="914400" eaLnBrk="1" fontAlgn="auto" latinLnBrk="0" hangingPunct="1">
                <a:lnSpc>
                  <a:spcPct val="100000"/>
                </a:lnSpc>
                <a:spcBef>
                  <a:spcPts val="1200"/>
                </a:spcBef>
                <a:spcAft>
                  <a:spcPts val="0"/>
                </a:spcAft>
                <a:buClrTx/>
                <a:buSzTx/>
                <a:buFontTx/>
                <a:buNone/>
                <a:defRPr/>
              </a:pPr>
              <a:r>
                <a:rPr lang="en-US" altLang="zh-CN" sz="1000" b="1" kern="0" noProof="1">
                  <a:solidFill>
                    <a:schemeClr val="bg1"/>
                  </a:solidFill>
                  <a:latin typeface="微软雅黑" panose="020B0503020204020204" pitchFamily="34" charset="-122"/>
                  <a:ea typeface="微软雅黑" panose="020B0503020204020204" pitchFamily="34" charset="-122"/>
                </a:rPr>
                <a:t>APS</a:t>
              </a:r>
              <a:endParaRPr kumimoji="0" lang="en-US" altLang="zh-CN" sz="1000" b="1" i="0" u="none" strike="noStrike" kern="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05" name="文本框 104"/>
            <p:cNvSpPr txBox="1"/>
            <p:nvPr/>
          </p:nvSpPr>
          <p:spPr>
            <a:xfrm rot="3252930">
              <a:off x="2239562" y="7795024"/>
              <a:ext cx="1016815" cy="246221"/>
            </a:xfrm>
            <a:prstGeom prst="rect">
              <a:avLst/>
            </a:prstGeom>
            <a:noFill/>
          </p:spPr>
          <p:txBody>
            <a:bodyPr wrap="square">
              <a:spAutoFit/>
            </a:bodyPr>
            <a:lstStyle/>
            <a:p>
              <a:pPr marL="0" marR="0" lvl="0" indent="0" algn="ctr" defTabSz="914400" eaLnBrk="1" fontAlgn="auto" latinLnBrk="0" hangingPunct="1">
                <a:lnSpc>
                  <a:spcPct val="100000"/>
                </a:lnSpc>
                <a:spcBef>
                  <a:spcPts val="1200"/>
                </a:spcBef>
                <a:spcAft>
                  <a:spcPts val="0"/>
                </a:spcAft>
                <a:buClrTx/>
                <a:buSzTx/>
                <a:buFontTx/>
                <a:buNone/>
                <a:defRPr/>
              </a:pPr>
              <a:r>
                <a:rPr lang="en-US" altLang="zh-CN" sz="1000" b="1" kern="0" noProof="1">
                  <a:solidFill>
                    <a:schemeClr val="bg1"/>
                  </a:solidFill>
                  <a:latin typeface="微软雅黑" panose="020B0503020204020204" pitchFamily="34" charset="-122"/>
                  <a:ea typeface="微软雅黑" panose="020B0503020204020204" pitchFamily="34" charset="-122"/>
                </a:rPr>
                <a:t>QMS</a:t>
              </a:r>
              <a:endParaRPr kumimoji="0" lang="en-US" altLang="zh-CN" sz="1000" b="1" i="0" u="none" strike="noStrike" kern="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grpSp>
        <p:nvGrpSpPr>
          <p:cNvPr id="106" name="组合 105"/>
          <p:cNvGrpSpPr/>
          <p:nvPr/>
        </p:nvGrpSpPr>
        <p:grpSpPr>
          <a:xfrm>
            <a:off x="142884" y="20938662"/>
            <a:ext cx="6228626" cy="2604954"/>
            <a:chOff x="79414" y="1401621"/>
            <a:chExt cx="12137790" cy="4783165"/>
          </a:xfrm>
        </p:grpSpPr>
        <p:pic>
          <p:nvPicPr>
            <p:cNvPr id="107" name="图片 106"/>
            <p:cNvPicPr>
              <a:picLocks noChangeAspect="1"/>
            </p:cNvPicPr>
            <p:nvPr/>
          </p:nvPicPr>
          <p:blipFill>
            <a:blip r:embed="rId4"/>
            <a:stretch>
              <a:fillRect/>
            </a:stretch>
          </p:blipFill>
          <p:spPr>
            <a:xfrm>
              <a:off x="10717040" y="4919681"/>
              <a:ext cx="1500164" cy="1002382"/>
            </a:xfrm>
            <a:prstGeom prst="rect">
              <a:avLst/>
            </a:prstGeom>
            <a:ln w="19050">
              <a:noFill/>
            </a:ln>
          </p:spPr>
        </p:pic>
        <p:pic>
          <p:nvPicPr>
            <p:cNvPr id="108" name="图片 107"/>
            <p:cNvPicPr>
              <a:picLocks noChangeAspect="1"/>
            </p:cNvPicPr>
            <p:nvPr/>
          </p:nvPicPr>
          <p:blipFill>
            <a:blip r:embed="rId5"/>
            <a:stretch>
              <a:fillRect/>
            </a:stretch>
          </p:blipFill>
          <p:spPr>
            <a:xfrm>
              <a:off x="79414" y="3704741"/>
              <a:ext cx="3174376" cy="749832"/>
            </a:xfrm>
            <a:prstGeom prst="rect">
              <a:avLst/>
            </a:prstGeom>
          </p:spPr>
        </p:pic>
        <p:pic>
          <p:nvPicPr>
            <p:cNvPr id="109" name="图片 108"/>
            <p:cNvPicPr>
              <a:picLocks noChangeAspect="1"/>
            </p:cNvPicPr>
            <p:nvPr/>
          </p:nvPicPr>
          <p:blipFill>
            <a:blip r:embed="rId6"/>
            <a:stretch>
              <a:fillRect/>
            </a:stretch>
          </p:blipFill>
          <p:spPr>
            <a:xfrm>
              <a:off x="3307376" y="3512101"/>
              <a:ext cx="1671541" cy="1135112"/>
            </a:xfrm>
            <a:prstGeom prst="rect">
              <a:avLst/>
            </a:prstGeom>
            <a:ln w="19050">
              <a:noFill/>
            </a:ln>
          </p:spPr>
        </p:pic>
        <p:pic>
          <p:nvPicPr>
            <p:cNvPr id="110" name="Picture 2" descr="https://timgsa.baidu.com/timg?image&amp;quality=80&amp;size=b9999_10000&amp;sec=1594788528366&amp;di=b88e818783dc6f81617198570733c255&amp;imgtype=0&amp;src=http%3A%2F%2Fimg67.ybzhan.cn%2F9%2F20160118%2F635887247276557179825.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65740" y="1966404"/>
              <a:ext cx="1194974" cy="880126"/>
            </a:xfrm>
            <a:prstGeom prst="rect">
              <a:avLst/>
            </a:prstGeom>
            <a:noFill/>
            <a:extLst>
              <a:ext uri="{909E8E84-426E-40DD-AFC4-6F175D3DCCD1}">
                <a14:hiddenFill xmlns:a14="http://schemas.microsoft.com/office/drawing/2010/main">
                  <a:solidFill>
                    <a:srgbClr val="FFFFFF"/>
                  </a:solidFill>
                </a14:hiddenFill>
              </a:ext>
            </a:extLst>
          </p:spPr>
        </p:pic>
        <p:pic>
          <p:nvPicPr>
            <p:cNvPr id="111" name="图片 110"/>
            <p:cNvPicPr>
              <a:picLocks noChangeAspect="1"/>
            </p:cNvPicPr>
            <p:nvPr/>
          </p:nvPicPr>
          <p:blipFill>
            <a:blip r:embed="rId8"/>
            <a:stretch>
              <a:fillRect/>
            </a:stretch>
          </p:blipFill>
          <p:spPr>
            <a:xfrm>
              <a:off x="471448" y="1929916"/>
              <a:ext cx="1851340" cy="804930"/>
            </a:xfrm>
            <a:prstGeom prst="rect">
              <a:avLst/>
            </a:prstGeom>
          </p:spPr>
        </p:pic>
        <p:grpSp>
          <p:nvGrpSpPr>
            <p:cNvPr id="112" name="组合 111"/>
            <p:cNvGrpSpPr/>
            <p:nvPr/>
          </p:nvGrpSpPr>
          <p:grpSpPr>
            <a:xfrm>
              <a:off x="413822" y="5219218"/>
              <a:ext cx="2073183" cy="701741"/>
              <a:chOff x="4197831" y="4499591"/>
              <a:chExt cx="1778034" cy="524620"/>
            </a:xfrm>
          </p:grpSpPr>
          <p:pic>
            <p:nvPicPr>
              <p:cNvPr id="124" name="图片 123"/>
              <p:cNvPicPr>
                <a:picLocks noChangeAspect="1"/>
              </p:cNvPicPr>
              <p:nvPr/>
            </p:nvPicPr>
            <p:blipFill>
              <a:blip r:embed="rId9"/>
              <a:stretch>
                <a:fillRect/>
              </a:stretch>
            </p:blipFill>
            <p:spPr>
              <a:xfrm>
                <a:off x="4197831" y="4576760"/>
                <a:ext cx="1778033" cy="413506"/>
              </a:xfrm>
              <a:prstGeom prst="rect">
                <a:avLst/>
              </a:prstGeom>
              <a:noFill/>
              <a:ln w="19050">
                <a:noFill/>
              </a:ln>
            </p:spPr>
          </p:pic>
          <p:sp>
            <p:nvSpPr>
              <p:cNvPr id="125" name="矩形 124"/>
              <p:cNvSpPr/>
              <p:nvPr/>
            </p:nvSpPr>
            <p:spPr>
              <a:xfrm>
                <a:off x="4197832" y="4499591"/>
                <a:ext cx="1778033" cy="52462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3" name="图片 112"/>
            <p:cNvPicPr>
              <a:picLocks noChangeAspect="1"/>
            </p:cNvPicPr>
            <p:nvPr/>
          </p:nvPicPr>
          <p:blipFill>
            <a:blip r:embed="rId10"/>
            <a:stretch>
              <a:fillRect/>
            </a:stretch>
          </p:blipFill>
          <p:spPr>
            <a:xfrm>
              <a:off x="7573478" y="1727354"/>
              <a:ext cx="1570053" cy="1318844"/>
            </a:xfrm>
            <a:prstGeom prst="rect">
              <a:avLst/>
            </a:prstGeom>
          </p:spPr>
        </p:pic>
        <p:pic>
          <p:nvPicPr>
            <p:cNvPr id="114" name="图片 113"/>
            <p:cNvPicPr>
              <a:picLocks noChangeAspect="1"/>
            </p:cNvPicPr>
            <p:nvPr/>
          </p:nvPicPr>
          <p:blipFill>
            <a:blip r:embed="rId11"/>
            <a:stretch>
              <a:fillRect/>
            </a:stretch>
          </p:blipFill>
          <p:spPr>
            <a:xfrm>
              <a:off x="2599853" y="1898218"/>
              <a:ext cx="2740126" cy="880126"/>
            </a:xfrm>
            <a:prstGeom prst="rect">
              <a:avLst/>
            </a:prstGeom>
          </p:spPr>
        </p:pic>
        <p:pic>
          <p:nvPicPr>
            <p:cNvPr id="11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38280" y="4656959"/>
              <a:ext cx="1968849" cy="1527827"/>
            </a:xfrm>
            <a:prstGeom prst="rect">
              <a:avLst/>
            </a:prstGeom>
            <a:ln w="19050">
              <a:noFill/>
            </a:ln>
            <a:extLst>
              <a:ext uri="{909E8E84-426E-40DD-AFC4-6F175D3DCCD1}">
                <a14:hiddenFill xmlns:a14="http://schemas.microsoft.com/office/drawing/2010/main">
                  <a:solidFill>
                    <a:srgbClr val="FFFFFF"/>
                  </a:solidFill>
                </a14:hiddenFill>
              </a:ext>
            </a:extLst>
          </p:spPr>
        </p:pic>
        <p:grpSp>
          <p:nvGrpSpPr>
            <p:cNvPr id="116" name="组合 115"/>
            <p:cNvGrpSpPr/>
            <p:nvPr/>
          </p:nvGrpSpPr>
          <p:grpSpPr>
            <a:xfrm>
              <a:off x="4842882" y="3393920"/>
              <a:ext cx="2613973" cy="1371474"/>
              <a:chOff x="2202966" y="4287676"/>
              <a:chExt cx="1778034" cy="988330"/>
            </a:xfrm>
          </p:grpSpPr>
          <p:pic>
            <p:nvPicPr>
              <p:cNvPr id="122" name="Picture 2">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02966" y="4287676"/>
                <a:ext cx="1778032" cy="988330"/>
              </a:xfrm>
              <a:prstGeom prst="rect">
                <a:avLst/>
              </a:prstGeom>
              <a:ln w="19050">
                <a:noFill/>
              </a:ln>
              <a:extLst>
                <a:ext uri="{909E8E84-426E-40DD-AFC4-6F175D3DCCD1}">
                  <a14:hiddenFill xmlns:a14="http://schemas.microsoft.com/office/drawing/2010/main">
                    <a:solidFill>
                      <a:srgbClr val="FFFFFF"/>
                    </a:solidFill>
                  </a14:hiddenFill>
                </a:ext>
              </a:extLst>
            </p:spPr>
          </p:pic>
          <p:sp>
            <p:nvSpPr>
              <p:cNvPr id="123" name="矩形 122"/>
              <p:cNvSpPr/>
              <p:nvPr/>
            </p:nvSpPr>
            <p:spPr>
              <a:xfrm>
                <a:off x="2202967" y="4499591"/>
                <a:ext cx="1778033" cy="52462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7" name="图片 116"/>
            <p:cNvPicPr>
              <a:picLocks noChangeAspect="1"/>
            </p:cNvPicPr>
            <p:nvPr/>
          </p:nvPicPr>
          <p:blipFill>
            <a:blip r:embed="rId15"/>
            <a:stretch>
              <a:fillRect/>
            </a:stretch>
          </p:blipFill>
          <p:spPr>
            <a:xfrm>
              <a:off x="9523278" y="1401621"/>
              <a:ext cx="2387526" cy="1592703"/>
            </a:xfrm>
            <a:prstGeom prst="rect">
              <a:avLst/>
            </a:prstGeom>
          </p:spPr>
        </p:pic>
        <p:pic>
          <p:nvPicPr>
            <p:cNvPr id="118" name="图片 117"/>
            <p:cNvPicPr>
              <a:picLocks noChangeAspect="1"/>
            </p:cNvPicPr>
            <p:nvPr/>
          </p:nvPicPr>
          <p:blipFill>
            <a:blip r:embed="rId16"/>
            <a:stretch>
              <a:fillRect/>
            </a:stretch>
          </p:blipFill>
          <p:spPr>
            <a:xfrm>
              <a:off x="8204833" y="5232155"/>
              <a:ext cx="1883634" cy="639462"/>
            </a:xfrm>
            <a:prstGeom prst="rect">
              <a:avLst/>
            </a:prstGeom>
          </p:spPr>
        </p:pic>
        <p:pic>
          <p:nvPicPr>
            <p:cNvPr id="119" name="Picture 2" descr="上海交运集团股份有限公司"/>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89295" y="3223506"/>
              <a:ext cx="1524001"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90282" y="5089741"/>
              <a:ext cx="1752600" cy="785813"/>
            </a:xfrm>
            <a:prstGeom prst="rect">
              <a:avLst/>
            </a:prstGeom>
            <a:noFill/>
            <a:extLst>
              <a:ext uri="{909E8E84-426E-40DD-AFC4-6F175D3DCCD1}">
                <a14:hiddenFill xmlns:a14="http://schemas.microsoft.com/office/drawing/2010/main">
                  <a:solidFill>
                    <a:srgbClr val="FFFFFF"/>
                  </a:solidFill>
                </a14:hiddenFill>
              </a:ext>
            </a:extLst>
          </p:spPr>
        </p:pic>
        <p:pic>
          <p:nvPicPr>
            <p:cNvPr id="121" name="图片 120"/>
            <p:cNvPicPr>
              <a:picLocks noChangeAspect="1"/>
            </p:cNvPicPr>
            <p:nvPr/>
          </p:nvPicPr>
          <p:blipFill>
            <a:blip r:embed="rId19"/>
            <a:stretch>
              <a:fillRect/>
            </a:stretch>
          </p:blipFill>
          <p:spPr>
            <a:xfrm>
              <a:off x="9519846" y="3704741"/>
              <a:ext cx="2592740" cy="863871"/>
            </a:xfrm>
            <a:prstGeom prst="rect">
              <a:avLst/>
            </a:prstGeom>
          </p:spPr>
        </p:pic>
      </p:grpSp>
      <p:sp>
        <p:nvSpPr>
          <p:cNvPr id="126" name="文本框 125"/>
          <p:cNvSpPr txBox="1"/>
          <p:nvPr/>
        </p:nvSpPr>
        <p:spPr>
          <a:xfrm>
            <a:off x="2473921" y="20627438"/>
            <a:ext cx="2167146" cy="369332"/>
          </a:xfrm>
          <a:prstGeom prst="rect">
            <a:avLst/>
          </a:prstGeom>
          <a:noFill/>
        </p:spPr>
        <p:txBody>
          <a:bodyPr wrap="square">
            <a:spAutoFit/>
          </a:bodyPr>
          <a:lstStyle/>
          <a:p>
            <a:r>
              <a:rPr lang="zh-CN" altLang="en-US" b="1" dirty="0"/>
              <a:t>客户群体</a:t>
            </a:r>
            <a:endParaRPr lang="en-US" altLang="zh-CN" sz="1800" b="1" dirty="0"/>
          </a:p>
        </p:txBody>
      </p:sp>
      <p:sp>
        <p:nvSpPr>
          <p:cNvPr id="127" name="文本框 126"/>
          <p:cNvSpPr txBox="1"/>
          <p:nvPr/>
        </p:nvSpPr>
        <p:spPr>
          <a:xfrm>
            <a:off x="3034372" y="514095"/>
            <a:ext cx="657984" cy="338554"/>
          </a:xfrm>
          <a:prstGeom prst="rect">
            <a:avLst/>
          </a:prstGeom>
          <a:noFill/>
        </p:spPr>
        <p:txBody>
          <a:bodyPr wrap="square" rtlCol="0">
            <a:spAutoFit/>
          </a:bodyPr>
          <a:lstStyle/>
          <a:p>
            <a:r>
              <a:rPr lang="en-US" altLang="zh-CN" sz="800" dirty="0"/>
              <a:t>APS</a:t>
            </a:r>
            <a:r>
              <a:rPr lang="zh-CN" altLang="en-US" sz="800" dirty="0"/>
              <a:t>高级计化排程</a:t>
            </a:r>
            <a:endParaRPr lang="zh-CN" altLang="en-US" sz="800" dirty="0"/>
          </a:p>
        </p:txBody>
      </p:sp>
      <p:sp>
        <p:nvSpPr>
          <p:cNvPr id="128" name="文本框 127"/>
          <p:cNvSpPr txBox="1"/>
          <p:nvPr/>
        </p:nvSpPr>
        <p:spPr>
          <a:xfrm>
            <a:off x="4451923" y="539829"/>
            <a:ext cx="889660" cy="217452"/>
          </a:xfrm>
          <a:prstGeom prst="rect">
            <a:avLst/>
          </a:prstGeom>
          <a:noFill/>
        </p:spPr>
        <p:txBody>
          <a:bodyPr wrap="square" rtlCol="0">
            <a:spAutoFit/>
          </a:bodyPr>
          <a:lstStyle/>
          <a:p>
            <a:r>
              <a:rPr lang="zh-CN" altLang="en-US" sz="800" dirty="0"/>
              <a:t>核心软件产品</a:t>
            </a:r>
            <a:endParaRPr lang="zh-CN" altLang="en-US" sz="800" dirty="0"/>
          </a:p>
        </p:txBody>
      </p:sp>
      <p:pic>
        <p:nvPicPr>
          <p:cNvPr id="132" name="图片 13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061" y="23613932"/>
            <a:ext cx="6848939" cy="1883424"/>
          </a:xfrm>
          <a:prstGeom prst="rect">
            <a:avLst/>
          </a:prstGeom>
        </p:spPr>
      </p:pic>
      <p:pic>
        <p:nvPicPr>
          <p:cNvPr id="133" name="Picture 2" descr="https://timgsa.baidu.com/timg?image&amp;quality=80&amp;size=b9999_10000&amp;sec=1594788528366&amp;di=b88e818783dc6f81617198570733c255&amp;imgtype=0&amp;src=http%3A%2F%2Fimg67.ybzhan.cn%2F9%2F20160118%2F635887247276557179825.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5823" y="23990369"/>
            <a:ext cx="983673" cy="239194"/>
          </a:xfrm>
          <a:prstGeom prst="rect">
            <a:avLst/>
          </a:prstGeom>
          <a:noFill/>
          <a:extLst>
            <a:ext uri="{909E8E84-426E-40DD-AFC4-6F175D3DCCD1}">
              <a14:hiddenFill xmlns:a14="http://schemas.microsoft.com/office/drawing/2010/main">
                <a:solidFill>
                  <a:srgbClr val="FFFFFF"/>
                </a:solidFill>
              </a14:hiddenFill>
            </a:ext>
          </a:extLst>
        </p:spPr>
      </p:pic>
      <p:pic>
        <p:nvPicPr>
          <p:cNvPr id="155" name="图片 154"/>
          <p:cNvPicPr>
            <a:picLocks noChangeAspect="1"/>
          </p:cNvPicPr>
          <p:nvPr/>
        </p:nvPicPr>
        <p:blipFill>
          <a:blip r:embed="rId21"/>
          <a:stretch>
            <a:fillRect/>
          </a:stretch>
        </p:blipFill>
        <p:spPr>
          <a:xfrm>
            <a:off x="2518183" y="25573296"/>
            <a:ext cx="985745" cy="173874"/>
          </a:xfrm>
          <a:prstGeom prst="rect">
            <a:avLst/>
          </a:prstGeom>
          <a:ln>
            <a:noFill/>
          </a:ln>
        </p:spPr>
      </p:pic>
      <p:sp>
        <p:nvSpPr>
          <p:cNvPr id="157" name="矩形 156"/>
          <p:cNvSpPr/>
          <p:nvPr/>
        </p:nvSpPr>
        <p:spPr>
          <a:xfrm>
            <a:off x="3656431" y="25582184"/>
            <a:ext cx="1025382" cy="237646"/>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4847321" y="25622294"/>
            <a:ext cx="1025382" cy="237646"/>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a:off x="129071" y="26031121"/>
            <a:ext cx="1025382" cy="237646"/>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p:cNvSpPr/>
          <p:nvPr/>
        </p:nvSpPr>
        <p:spPr>
          <a:xfrm>
            <a:off x="2457450" y="26015295"/>
            <a:ext cx="1025382" cy="237646"/>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p:cNvSpPr/>
          <p:nvPr/>
        </p:nvSpPr>
        <p:spPr>
          <a:xfrm>
            <a:off x="5986598" y="25645880"/>
            <a:ext cx="750840" cy="237646"/>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a:off x="3685945" y="26031121"/>
            <a:ext cx="907961" cy="237646"/>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a:off x="1320858" y="26004286"/>
            <a:ext cx="1025382" cy="237646"/>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279500" y="25458325"/>
            <a:ext cx="1025383" cy="447341"/>
            <a:chOff x="2202966" y="4287676"/>
            <a:chExt cx="1778034" cy="988330"/>
          </a:xfrm>
        </p:grpSpPr>
        <p:pic>
          <p:nvPicPr>
            <p:cNvPr id="151" name="Picture 2">
              <a:hlinkClick r:id="rId13"/>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202966" y="4287676"/>
              <a:ext cx="1778032" cy="988330"/>
            </a:xfrm>
            <a:prstGeom prst="rect">
              <a:avLst/>
            </a:prstGeom>
            <a:ln w="19050">
              <a:noFill/>
            </a:ln>
            <a:extLst>
              <a:ext uri="{909E8E84-426E-40DD-AFC4-6F175D3DCCD1}">
                <a14:hiddenFill xmlns:a14="http://schemas.microsoft.com/office/drawing/2010/main">
                  <a:solidFill>
                    <a:srgbClr val="FFFFFF"/>
                  </a:solidFill>
                </a14:hiddenFill>
              </a:ext>
            </a:extLst>
          </p:spPr>
        </p:pic>
        <p:sp>
          <p:nvSpPr>
            <p:cNvPr id="152" name="矩形 151"/>
            <p:cNvSpPr/>
            <p:nvPr/>
          </p:nvSpPr>
          <p:spPr>
            <a:xfrm>
              <a:off x="2202967" y="4499591"/>
              <a:ext cx="1778033" cy="524620"/>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7" name="组合 136"/>
          <p:cNvGrpSpPr/>
          <p:nvPr/>
        </p:nvGrpSpPr>
        <p:grpSpPr>
          <a:xfrm>
            <a:off x="129071" y="25546780"/>
            <a:ext cx="1043107" cy="256006"/>
            <a:chOff x="208099" y="4483103"/>
            <a:chExt cx="1808768" cy="565605"/>
          </a:xfrm>
        </p:grpSpPr>
        <p:pic>
          <p:nvPicPr>
            <p:cNvPr id="149" name="图片 148" descr="卡通画&#10;&#10;描述已自动生成"/>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38835" y="4523666"/>
              <a:ext cx="1778032" cy="525042"/>
            </a:xfrm>
            <a:prstGeom prst="rect">
              <a:avLst/>
            </a:prstGeom>
            <a:ln w="19050">
              <a:noFill/>
            </a:ln>
          </p:spPr>
        </p:pic>
        <p:sp>
          <p:nvSpPr>
            <p:cNvPr id="150" name="矩形 149"/>
            <p:cNvSpPr/>
            <p:nvPr/>
          </p:nvSpPr>
          <p:spPr>
            <a:xfrm>
              <a:off x="208099" y="4483103"/>
              <a:ext cx="1778033" cy="524620"/>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0" name="图片 12" descr="词条图片"/>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44613" y="25991383"/>
            <a:ext cx="742265" cy="277832"/>
          </a:xfrm>
          <a:prstGeom prst="rect">
            <a:avLst/>
          </a:prstGeom>
          <a:ln w="19050">
            <a:noFill/>
          </a:ln>
          <a:extLst>
            <a:ext uri="{909E8E84-426E-40DD-AFC4-6F175D3DCCD1}">
              <a14:hiddenFill xmlns:a14="http://schemas.microsoft.com/office/drawing/2010/main">
                <a:solidFill>
                  <a:srgbClr val="FFFFFF"/>
                </a:solidFill>
              </a14:hiddenFill>
            </a:ext>
          </a:extLst>
        </p:spPr>
      </p:pic>
      <p:pic>
        <p:nvPicPr>
          <p:cNvPr id="141" name="图片 140"/>
          <p:cNvPicPr>
            <a:picLocks noChangeAspect="1"/>
          </p:cNvPicPr>
          <p:nvPr/>
        </p:nvPicPr>
        <p:blipFill>
          <a:blip r:embed="rId24"/>
          <a:stretch>
            <a:fillRect/>
          </a:stretch>
        </p:blipFill>
        <p:spPr>
          <a:xfrm>
            <a:off x="3629747" y="25585132"/>
            <a:ext cx="901217" cy="176328"/>
          </a:xfrm>
          <a:prstGeom prst="rect">
            <a:avLst/>
          </a:prstGeom>
          <a:ln w="19050">
            <a:noFill/>
          </a:ln>
        </p:spPr>
      </p:pic>
      <p:sp>
        <p:nvSpPr>
          <p:cNvPr id="142" name="文本框 141"/>
          <p:cNvSpPr txBox="1"/>
          <p:nvPr/>
        </p:nvSpPr>
        <p:spPr>
          <a:xfrm>
            <a:off x="4015107" y="25683471"/>
            <a:ext cx="633507" cy="200055"/>
          </a:xfrm>
          <a:prstGeom prst="rect">
            <a:avLst/>
          </a:prstGeom>
          <a:ln>
            <a:noFill/>
          </a:ln>
        </p:spPr>
        <p:txBody>
          <a:bodyPr wrap="none" rtlCol="0">
            <a:spAutoFit/>
          </a:bodyPr>
          <a:lstStyle/>
          <a:p>
            <a:r>
              <a:rPr lang="zh-CN" altLang="en-US" sz="700" b="1" dirty="0">
                <a:cs typeface="+mn-ea"/>
                <a:sym typeface="+mn-lt"/>
              </a:rPr>
              <a:t>振江新能源</a:t>
            </a:r>
            <a:endParaRPr lang="zh-CN" altLang="en-US" sz="900" b="1" dirty="0">
              <a:cs typeface="+mn-ea"/>
              <a:sym typeface="+mn-lt"/>
            </a:endParaRPr>
          </a:p>
        </p:txBody>
      </p:sp>
      <p:pic>
        <p:nvPicPr>
          <p:cNvPr id="143" name="图片 142"/>
          <p:cNvPicPr>
            <a:picLocks noChangeAspect="1"/>
          </p:cNvPicPr>
          <p:nvPr/>
        </p:nvPicPr>
        <p:blipFill>
          <a:blip r:embed="rId25"/>
          <a:stretch>
            <a:fillRect/>
          </a:stretch>
        </p:blipFill>
        <p:spPr>
          <a:xfrm>
            <a:off x="4884461" y="25634773"/>
            <a:ext cx="928003" cy="145196"/>
          </a:xfrm>
          <a:prstGeom prst="rect">
            <a:avLst/>
          </a:prstGeom>
          <a:ln w="19050">
            <a:noFill/>
          </a:ln>
        </p:spPr>
      </p:pic>
      <p:pic>
        <p:nvPicPr>
          <p:cNvPr id="144" name="图片 143"/>
          <p:cNvPicPr>
            <a:picLocks noChangeAspect="1"/>
          </p:cNvPicPr>
          <p:nvPr/>
        </p:nvPicPr>
        <p:blipFill>
          <a:blip r:embed="rId26"/>
          <a:stretch>
            <a:fillRect/>
          </a:stretch>
        </p:blipFill>
        <p:spPr>
          <a:xfrm>
            <a:off x="2496419" y="26031121"/>
            <a:ext cx="968735" cy="140548"/>
          </a:xfrm>
          <a:prstGeom prst="rect">
            <a:avLst/>
          </a:prstGeom>
          <a:ln w="19050">
            <a:noFill/>
          </a:ln>
        </p:spPr>
      </p:pic>
      <p:pic>
        <p:nvPicPr>
          <p:cNvPr id="145" name="图片 144"/>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139101" y="25635082"/>
            <a:ext cx="464818" cy="216515"/>
          </a:xfrm>
          <a:prstGeom prst="rect">
            <a:avLst/>
          </a:prstGeom>
          <a:ln w="19050">
            <a:noFill/>
          </a:ln>
        </p:spPr>
      </p:pic>
      <p:pic>
        <p:nvPicPr>
          <p:cNvPr id="146" name="图片 145"/>
          <p:cNvPicPr>
            <a:picLocks noChangeAspect="1"/>
          </p:cNvPicPr>
          <p:nvPr/>
        </p:nvPicPr>
        <p:blipFill>
          <a:blip r:embed="rId28"/>
          <a:stretch>
            <a:fillRect/>
          </a:stretch>
        </p:blipFill>
        <p:spPr>
          <a:xfrm>
            <a:off x="3804715" y="25993931"/>
            <a:ext cx="875443" cy="198679"/>
          </a:xfrm>
          <a:prstGeom prst="rect">
            <a:avLst/>
          </a:prstGeom>
        </p:spPr>
      </p:pic>
      <p:pic>
        <p:nvPicPr>
          <p:cNvPr id="148" name="图片 147"/>
          <p:cNvPicPr>
            <a:picLocks noChangeAspect="1"/>
          </p:cNvPicPr>
          <p:nvPr/>
        </p:nvPicPr>
        <p:blipFill>
          <a:blip r:embed="rId29"/>
          <a:stretch>
            <a:fillRect/>
          </a:stretch>
        </p:blipFill>
        <p:spPr>
          <a:xfrm>
            <a:off x="1327204" y="26015295"/>
            <a:ext cx="938200" cy="183523"/>
          </a:xfrm>
          <a:prstGeom prst="rect">
            <a:avLst/>
          </a:prstGeom>
          <a:ln w="19050">
            <a:noFill/>
          </a:ln>
        </p:spPr>
      </p:pic>
      <p:sp>
        <p:nvSpPr>
          <p:cNvPr id="168" name="矩形 167"/>
          <p:cNvSpPr/>
          <p:nvPr/>
        </p:nvSpPr>
        <p:spPr>
          <a:xfrm>
            <a:off x="2464643" y="25582284"/>
            <a:ext cx="1025382" cy="237646"/>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文本框 169"/>
          <p:cNvSpPr txBox="1"/>
          <p:nvPr/>
        </p:nvSpPr>
        <p:spPr>
          <a:xfrm>
            <a:off x="3742506" y="536493"/>
            <a:ext cx="729269" cy="341710"/>
          </a:xfrm>
          <a:prstGeom prst="rect">
            <a:avLst/>
          </a:prstGeom>
          <a:noFill/>
        </p:spPr>
        <p:txBody>
          <a:bodyPr wrap="square" rtlCol="0">
            <a:spAutoFit/>
          </a:bodyPr>
          <a:lstStyle/>
          <a:p>
            <a:r>
              <a:rPr lang="en-US" altLang="zh-CN" sz="800" dirty="0"/>
              <a:t>QMS </a:t>
            </a:r>
            <a:r>
              <a:rPr lang="zh-CN" altLang="en-US" sz="800" dirty="0"/>
              <a:t>质量管理系统</a:t>
            </a:r>
            <a:endParaRPr lang="zh-CN" altLang="en-US" sz="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010" y="1291454"/>
            <a:ext cx="6858000" cy="2320897"/>
          </a:xfrm>
          <a:prstGeom prst="rect">
            <a:avLst/>
          </a:prstGeom>
        </p:spPr>
      </p:pic>
      <p:pic>
        <p:nvPicPr>
          <p:cNvPr id="14" name="图片 13"/>
          <p:cNvPicPr>
            <a:picLocks noChangeAspect="1"/>
          </p:cNvPicPr>
          <p:nvPr/>
        </p:nvPicPr>
        <p:blipFill>
          <a:blip r:embed="rId2"/>
          <a:stretch>
            <a:fillRect/>
          </a:stretch>
        </p:blipFill>
        <p:spPr>
          <a:xfrm>
            <a:off x="30010" y="9910774"/>
            <a:ext cx="6858000" cy="3286874"/>
          </a:xfrm>
          <a:prstGeom prst="rect">
            <a:avLst/>
          </a:prstGeom>
        </p:spPr>
      </p:pic>
      <p:sp>
        <p:nvSpPr>
          <p:cNvPr id="3" name="文本框 2"/>
          <p:cNvSpPr txBox="1"/>
          <p:nvPr/>
        </p:nvSpPr>
        <p:spPr>
          <a:xfrm>
            <a:off x="22906" y="3657885"/>
            <a:ext cx="6858000" cy="2446824"/>
          </a:xfrm>
          <a:prstGeom prst="rect">
            <a:avLst/>
          </a:prstGeom>
          <a:solidFill>
            <a:schemeClr val="bg1">
              <a:lumMod val="75000"/>
            </a:schemeClr>
          </a:solidFill>
          <a:ln>
            <a:solidFill>
              <a:schemeClr val="accent1"/>
            </a:solidFill>
          </a:ln>
        </p:spPr>
        <p:txBody>
          <a:bodyPr wrap="square" rtlCol="0">
            <a:spAutoFit/>
          </a:bodyPr>
          <a:lstStyle/>
          <a:p>
            <a:r>
              <a:rPr lang="zh-CN" altLang="en-US" dirty="0"/>
              <a:t>灵娃简介</a:t>
            </a:r>
            <a:endParaRPr lang="en-US" altLang="zh-CN" dirty="0"/>
          </a:p>
          <a:p>
            <a:endParaRPr lang="en-US" altLang="zh-CN" dirty="0"/>
          </a:p>
          <a:p>
            <a:r>
              <a:rPr lang="zh-CN" altLang="en-US" sz="900" b="1" dirty="0"/>
              <a:t>公司简介</a:t>
            </a:r>
            <a:endParaRPr lang="en-US" altLang="zh-CN" sz="900" b="1" dirty="0"/>
          </a:p>
          <a:p>
            <a:r>
              <a:rPr lang="zh-CN" altLang="en-US" sz="900" dirty="0"/>
              <a:t>上海灵娃智能科技有限公司，自</a:t>
            </a:r>
            <a:r>
              <a:rPr lang="en-US" altLang="zh-CN" sz="900" dirty="0"/>
              <a:t>2002</a:t>
            </a:r>
            <a:r>
              <a:rPr lang="zh-CN" altLang="en-US" sz="900" dirty="0"/>
              <a:t>年开始为工业电气制造行业提供数字化工厂解决方案，先后为施耐德电气、大全电气、许继电气、德力西电气、上海电气、广电电气、伊顿电气、某军工电气等提供单个工厂至集团级别多工厂的数字化解决落地方案，专注在工业电气行业深度数字化</a:t>
            </a:r>
            <a:r>
              <a:rPr lang="zh-CN" altLang="zh-CN" sz="900" dirty="0"/>
              <a:t>技术咨询</a:t>
            </a:r>
            <a:r>
              <a:rPr lang="zh-CN" altLang="en-US" sz="900" dirty="0"/>
              <a:t>及落地</a:t>
            </a:r>
            <a:r>
              <a:rPr lang="zh-CN" altLang="zh-CN" sz="900" dirty="0"/>
              <a:t>服务</a:t>
            </a:r>
            <a:r>
              <a:rPr lang="zh-CN" altLang="en-US" sz="900" dirty="0"/>
              <a:t>，是国内最早开始交数字化解决方案开创者之一。</a:t>
            </a:r>
            <a:endParaRPr lang="en-US" altLang="zh-CN" sz="900" dirty="0"/>
          </a:p>
          <a:p>
            <a:endParaRPr lang="en-US" altLang="zh-CN" sz="900" dirty="0"/>
          </a:p>
          <a:p>
            <a:r>
              <a:rPr lang="zh-CN" altLang="en-US" sz="900" dirty="0"/>
              <a:t>公司为上海市高新技术企业，在数字化工厂领域，灵娃积累了超过百项软件著作权及软件产品。为客户提供整体数字化工厂解决方案。</a:t>
            </a:r>
            <a:endParaRPr lang="en-US" altLang="zh-CN" sz="900" dirty="0"/>
          </a:p>
          <a:p>
            <a:endParaRPr lang="en-US" altLang="zh-CN" sz="900" dirty="0"/>
          </a:p>
          <a:p>
            <a:r>
              <a:rPr lang="zh-CN" altLang="en-US" sz="900" dirty="0"/>
              <a:t>公司总部坐落在上海浦东新区，具备丰富</a:t>
            </a:r>
            <a:r>
              <a:rPr lang="zh-CN" altLang="zh-CN" sz="900" dirty="0"/>
              <a:t>实操运营经验</a:t>
            </a:r>
            <a:r>
              <a:rPr lang="zh-CN" altLang="en-US" sz="900" dirty="0"/>
              <a:t>，</a:t>
            </a:r>
            <a:r>
              <a:rPr lang="zh-CN" altLang="zh-CN" sz="900" dirty="0"/>
              <a:t>深厚专业知识背景</a:t>
            </a:r>
            <a:r>
              <a:rPr lang="zh-CN" altLang="en-US" sz="900" dirty="0"/>
              <a:t>，</a:t>
            </a:r>
            <a:r>
              <a:rPr lang="zh-CN" altLang="zh-CN" sz="900" dirty="0"/>
              <a:t>熟悉工厂现场业务流程、</a:t>
            </a:r>
            <a:r>
              <a:rPr lang="en-US" altLang="zh-CN" sz="900" dirty="0"/>
              <a:t>IT</a:t>
            </a:r>
            <a:r>
              <a:rPr lang="zh-CN" altLang="zh-CN" sz="900" dirty="0"/>
              <a:t>知识</a:t>
            </a:r>
            <a:r>
              <a:rPr lang="zh-CN" altLang="en-US" sz="900" dirty="0"/>
              <a:t>的产品团队，咨询团队，</a:t>
            </a:r>
            <a:r>
              <a:rPr lang="zh-CN" altLang="zh-CN" sz="900" dirty="0"/>
              <a:t>信息化业务和技术开发团队</a:t>
            </a:r>
            <a:r>
              <a:rPr lang="zh-CN" altLang="en-US" sz="900" dirty="0"/>
              <a:t>，</a:t>
            </a:r>
            <a:r>
              <a:rPr lang="zh-CN" altLang="zh-CN" sz="900" dirty="0"/>
              <a:t>实施和售后服务团队</a:t>
            </a:r>
            <a:r>
              <a:rPr lang="zh-CN" altLang="en-US" sz="900" dirty="0"/>
              <a:t>。</a:t>
            </a:r>
            <a:endParaRPr lang="en-US" altLang="zh-CN" sz="900" dirty="0"/>
          </a:p>
          <a:p>
            <a:endParaRPr lang="en-US" altLang="zh-CN" sz="900" dirty="0"/>
          </a:p>
          <a:p>
            <a:r>
              <a:rPr lang="en-US" altLang="zh-CN" sz="900" dirty="0"/>
              <a:t>		</a:t>
            </a:r>
            <a:endParaRPr lang="en-US" altLang="zh-CN" sz="900" dirty="0"/>
          </a:p>
          <a:p>
            <a:endParaRPr lang="en-US" altLang="zh-CN" sz="900" dirty="0"/>
          </a:p>
          <a:p>
            <a:endParaRPr lang="en-US" altLang="zh-CN" sz="900" dirty="0"/>
          </a:p>
        </p:txBody>
      </p:sp>
      <p:sp>
        <p:nvSpPr>
          <p:cNvPr id="8" name="矩形 7"/>
          <p:cNvSpPr/>
          <p:nvPr/>
        </p:nvSpPr>
        <p:spPr>
          <a:xfrm>
            <a:off x="3064327" y="9626314"/>
            <a:ext cx="3429000" cy="646331"/>
          </a:xfrm>
          <a:prstGeom prst="rect">
            <a:avLst/>
          </a:prstGeom>
        </p:spPr>
        <p:txBody>
          <a:bodyPr>
            <a:spAutoFit/>
          </a:bodyPr>
          <a:lstStyle/>
          <a:p>
            <a:r>
              <a:rPr lang="zh-CN" altLang="en-US" dirty="0">
                <a:solidFill>
                  <a:schemeClr val="bg1"/>
                </a:solidFill>
              </a:rPr>
              <a:t>灵娃愿景</a:t>
            </a:r>
            <a:r>
              <a:rPr lang="en-US" altLang="zh-CN" dirty="0">
                <a:solidFill>
                  <a:schemeClr val="bg1"/>
                </a:solidFill>
              </a:rPr>
              <a:t>: </a:t>
            </a:r>
            <a:endParaRPr lang="en-US" altLang="zh-CN" dirty="0">
              <a:solidFill>
                <a:schemeClr val="bg1"/>
              </a:solidFill>
            </a:endParaRPr>
          </a:p>
          <a:p>
            <a:r>
              <a:rPr lang="zh-CN" altLang="en-US" dirty="0">
                <a:solidFill>
                  <a:schemeClr val="bg1"/>
                </a:solidFill>
              </a:rPr>
              <a:t>为实现个性化制造而努力</a:t>
            </a:r>
            <a:endParaRPr lang="en-US" altLang="zh-CN" dirty="0">
              <a:solidFill>
                <a:schemeClr val="bg1"/>
              </a:solidFill>
            </a:endParaRPr>
          </a:p>
        </p:txBody>
      </p:sp>
      <p:sp>
        <p:nvSpPr>
          <p:cNvPr id="10" name="文本框 9"/>
          <p:cNvSpPr txBox="1"/>
          <p:nvPr/>
        </p:nvSpPr>
        <p:spPr>
          <a:xfrm>
            <a:off x="50510" y="12998970"/>
            <a:ext cx="6858000" cy="1754326"/>
          </a:xfrm>
          <a:prstGeom prst="rect">
            <a:avLst/>
          </a:prstGeom>
          <a:solidFill>
            <a:schemeClr val="bg1">
              <a:lumMod val="75000"/>
            </a:schemeClr>
          </a:solidFill>
          <a:ln>
            <a:solidFill>
              <a:schemeClr val="accent1"/>
            </a:solidFill>
          </a:ln>
        </p:spPr>
        <p:txBody>
          <a:bodyPr wrap="square" rtlCol="0">
            <a:spAutoFit/>
          </a:bodyPr>
          <a:lstStyle/>
          <a:p>
            <a:r>
              <a:rPr lang="zh-CN" altLang="en-US" sz="900" b="1" dirty="0"/>
              <a:t>核心竞争力：</a:t>
            </a:r>
            <a:endParaRPr lang="en-US" altLang="zh-CN" sz="900" b="1" dirty="0"/>
          </a:p>
          <a:p>
            <a:endParaRPr lang="en-US" altLang="zh-CN" sz="900" b="1" dirty="0"/>
          </a:p>
          <a:p>
            <a:r>
              <a:rPr lang="zh-CN" altLang="en-US" sz="900" b="1" dirty="0"/>
              <a:t>高度</a:t>
            </a:r>
            <a:r>
              <a:rPr lang="zh-CN" altLang="en-US" sz="900" dirty="0"/>
              <a:t>：从大型制造业董事长、总经理及核心管理团队视角出发，注重系统整体系统化、精益化、可落地、可操作，集合规划、制造线体、软件系统一体化的立体解决方案；</a:t>
            </a:r>
            <a:endParaRPr lang="en-US" altLang="zh-CN" sz="900" dirty="0"/>
          </a:p>
          <a:p>
            <a:endParaRPr lang="en-US" altLang="zh-CN" sz="900" dirty="0"/>
          </a:p>
          <a:p>
            <a:r>
              <a:rPr lang="zh-CN" altLang="en-US" sz="900" b="1" dirty="0"/>
              <a:t>深度：</a:t>
            </a:r>
            <a:endParaRPr lang="en-US" altLang="zh-CN" sz="900" b="1" dirty="0"/>
          </a:p>
          <a:p>
            <a:r>
              <a:rPr lang="zh-CN" altLang="en-US" sz="900" dirty="0"/>
              <a:t>深耕工业电气制造业超过二十年，深度理解工业电气行业过程与痛点， 集合精益制造思想、数据驱动精益及质量提升，为客户提供深度数字化解决方案。</a:t>
            </a:r>
            <a:endParaRPr lang="en-US" altLang="zh-CN" sz="900" dirty="0"/>
          </a:p>
          <a:p>
            <a:endParaRPr lang="en-US" altLang="zh-CN" sz="900" dirty="0"/>
          </a:p>
          <a:p>
            <a:r>
              <a:rPr lang="zh-CN" altLang="en-US" sz="900" b="1" dirty="0"/>
              <a:t>广度：</a:t>
            </a:r>
            <a:endParaRPr lang="en-US" altLang="zh-CN" sz="900" b="1" dirty="0"/>
          </a:p>
          <a:p>
            <a:r>
              <a:rPr lang="zh-CN" altLang="en-US" sz="900" dirty="0"/>
              <a:t>深度实施低压、中压、高压等多种工业电气产品数字化工厂经验，集团化（超过</a:t>
            </a:r>
            <a:r>
              <a:rPr lang="en-US" altLang="zh-CN" sz="900" dirty="0"/>
              <a:t>20</a:t>
            </a:r>
            <a:r>
              <a:rPr lang="zh-CN" altLang="en-US" sz="900" dirty="0"/>
              <a:t>家工厂集团交付）、单厂、单车间工业电气交付案例。与各种加工设备。立体库、</a:t>
            </a:r>
            <a:r>
              <a:rPr lang="en-US" altLang="zh-CN" sz="900" dirty="0"/>
              <a:t>AGV</a:t>
            </a:r>
            <a:r>
              <a:rPr lang="zh-CN" altLang="en-US" sz="900" dirty="0"/>
              <a:t>物流系统融合对接，各种</a:t>
            </a:r>
            <a:r>
              <a:rPr lang="en-US" altLang="zh-CN" sz="900" dirty="0"/>
              <a:t>ERP </a:t>
            </a:r>
            <a:r>
              <a:rPr lang="zh-CN" altLang="en-US" sz="900" dirty="0"/>
              <a:t>、数据中台、</a:t>
            </a:r>
            <a:r>
              <a:rPr lang="en-US" altLang="zh-CN" sz="900" b="0" i="0" dirty="0">
                <a:solidFill>
                  <a:srgbClr val="171A1D"/>
                </a:solidFill>
                <a:effectLst/>
                <a:latin typeface="微软雅黑" panose="020B0503020204020204" pitchFamily="34" charset="-122"/>
                <a:ea typeface="微软雅黑" panose="020B0503020204020204" pitchFamily="34" charset="-122"/>
              </a:rPr>
              <a:t>SOA</a:t>
            </a:r>
            <a:r>
              <a:rPr lang="zh-CN" altLang="en-US" sz="900" dirty="0"/>
              <a:t>企业总线及相关系统深度对接融合案例。</a:t>
            </a:r>
            <a:endParaRPr lang="en-US" altLang="zh-CN" sz="900" dirty="0"/>
          </a:p>
        </p:txBody>
      </p:sp>
      <p:pic>
        <p:nvPicPr>
          <p:cNvPr id="12" name="图片 11"/>
          <p:cNvPicPr>
            <a:picLocks noChangeAspect="1"/>
          </p:cNvPicPr>
          <p:nvPr/>
        </p:nvPicPr>
        <p:blipFill>
          <a:blip r:embed="rId3"/>
          <a:stretch>
            <a:fillRect/>
          </a:stretch>
        </p:blipFill>
        <p:spPr>
          <a:xfrm>
            <a:off x="50510" y="5835497"/>
            <a:ext cx="6858000" cy="1816464"/>
          </a:xfrm>
          <a:prstGeom prst="rect">
            <a:avLst/>
          </a:prstGeom>
        </p:spPr>
      </p:pic>
      <p:sp>
        <p:nvSpPr>
          <p:cNvPr id="13" name="矩形 12"/>
          <p:cNvSpPr/>
          <p:nvPr/>
        </p:nvSpPr>
        <p:spPr>
          <a:xfrm>
            <a:off x="333775" y="10961938"/>
            <a:ext cx="6462074" cy="1844095"/>
          </a:xfrm>
          <a:prstGeom prst="rect">
            <a:avLst/>
          </a:prstGeom>
        </p:spPr>
        <p:txBody>
          <a:bodyPr wrap="square">
            <a:spAutoFit/>
          </a:bodyPr>
          <a:lstStyle/>
          <a:p>
            <a:pPr marL="12700" marR="5080">
              <a:lnSpc>
                <a:spcPct val="150000"/>
              </a:lnSpc>
              <a:spcBef>
                <a:spcPts val="650"/>
              </a:spcBef>
            </a:pPr>
            <a:r>
              <a:rPr lang="zh-CN" altLang="en-US" dirty="0">
                <a:solidFill>
                  <a:schemeClr val="bg1"/>
                </a:solidFill>
              </a:rPr>
              <a:t>灵娃使命：</a:t>
            </a:r>
            <a:endParaRPr lang="en-US" altLang="zh-CN" dirty="0">
              <a:solidFill>
                <a:schemeClr val="bg1"/>
              </a:solidFill>
            </a:endParaRPr>
          </a:p>
          <a:p>
            <a:pPr marL="12700" marR="5080">
              <a:lnSpc>
                <a:spcPct val="150000"/>
              </a:lnSpc>
              <a:spcBef>
                <a:spcPts val="650"/>
              </a:spcBef>
            </a:pPr>
            <a:r>
              <a:rPr lang="zh-CN" altLang="en-US" sz="1800" b="1" dirty="0">
                <a:solidFill>
                  <a:schemeClr val="bg1"/>
                </a:solidFill>
                <a:cs typeface="+mn-ea"/>
                <a:sym typeface="+mn-lt"/>
              </a:rPr>
              <a:t>持续研发最落地的制造管理信息系统</a:t>
            </a:r>
            <a:r>
              <a:rPr lang="zh-CN" altLang="en-US" b="1" dirty="0">
                <a:solidFill>
                  <a:schemeClr val="bg1"/>
                </a:solidFill>
                <a:cs typeface="+mn-ea"/>
                <a:sym typeface="+mn-lt"/>
              </a:rPr>
              <a:t>，</a:t>
            </a:r>
            <a:r>
              <a:rPr lang="zh-CN" altLang="en-US" sz="1800" b="1" dirty="0">
                <a:solidFill>
                  <a:schemeClr val="bg1"/>
                </a:solidFill>
                <a:cs typeface="+mn-ea"/>
                <a:sym typeface="+mn-lt"/>
              </a:rPr>
              <a:t>通过数字化</a:t>
            </a:r>
            <a:r>
              <a:rPr lang="zh-CN" altLang="en-US" sz="2400" b="1" dirty="0">
                <a:solidFill>
                  <a:schemeClr val="bg1"/>
                </a:solidFill>
                <a:cs typeface="+mn-ea"/>
                <a:sym typeface="+mn-lt"/>
              </a:rPr>
              <a:t>服务</a:t>
            </a:r>
            <a:r>
              <a:rPr lang="zh-CN" altLang="en-US" sz="1800" b="1" dirty="0">
                <a:solidFill>
                  <a:schemeClr val="bg1"/>
                </a:solidFill>
                <a:cs typeface="+mn-ea"/>
                <a:sym typeface="+mn-lt"/>
              </a:rPr>
              <a:t>提升制造企业效率，提升质量水平，降低浪费和库存</a:t>
            </a:r>
            <a:endParaRPr lang="zh-CN" altLang="en-US" sz="1800" b="1" dirty="0">
              <a:solidFill>
                <a:schemeClr val="bg1"/>
              </a:solidFill>
              <a:cs typeface="+mn-ea"/>
              <a:sym typeface="+mn-lt"/>
            </a:endParaRPr>
          </a:p>
          <a:p>
            <a:endParaRPr lang="en-US" altLang="zh-CN" dirty="0">
              <a:solidFill>
                <a:schemeClr val="bg1"/>
              </a:solidFill>
            </a:endParaRPr>
          </a:p>
        </p:txBody>
      </p:sp>
      <p:sp>
        <p:nvSpPr>
          <p:cNvPr id="15" name="文本框 14"/>
          <p:cNvSpPr txBox="1"/>
          <p:nvPr/>
        </p:nvSpPr>
        <p:spPr>
          <a:xfrm>
            <a:off x="706582" y="756458"/>
            <a:ext cx="1704109" cy="369332"/>
          </a:xfrm>
          <a:prstGeom prst="rect">
            <a:avLst/>
          </a:prstGeom>
          <a:noFill/>
        </p:spPr>
        <p:txBody>
          <a:bodyPr wrap="square" rtlCol="0">
            <a:spAutoFit/>
          </a:bodyPr>
          <a:lstStyle/>
          <a:p>
            <a:r>
              <a:rPr lang="zh-CN" altLang="en-US" dirty="0"/>
              <a:t>公司简介</a:t>
            </a:r>
            <a:endParaRPr lang="zh-CN" altLang="en-US" dirty="0"/>
          </a:p>
        </p:txBody>
      </p:sp>
      <p:sp>
        <p:nvSpPr>
          <p:cNvPr id="16" name="文本框 15"/>
          <p:cNvSpPr txBox="1"/>
          <p:nvPr/>
        </p:nvSpPr>
        <p:spPr>
          <a:xfrm>
            <a:off x="2120785" y="756000"/>
            <a:ext cx="1704109" cy="369332"/>
          </a:xfrm>
          <a:prstGeom prst="rect">
            <a:avLst/>
          </a:prstGeom>
          <a:noFill/>
        </p:spPr>
        <p:txBody>
          <a:bodyPr wrap="square" rtlCol="0">
            <a:spAutoFit/>
          </a:bodyPr>
          <a:lstStyle/>
          <a:p>
            <a:r>
              <a:rPr lang="zh-CN" altLang="en-US" dirty="0"/>
              <a:t>公司资质荣誉</a:t>
            </a:r>
            <a:endParaRPr lang="zh-CN" altLang="en-US" dirty="0"/>
          </a:p>
        </p:txBody>
      </p:sp>
      <p:sp>
        <p:nvSpPr>
          <p:cNvPr id="17" name="文本框 16"/>
          <p:cNvSpPr txBox="1"/>
          <p:nvPr/>
        </p:nvSpPr>
        <p:spPr>
          <a:xfrm>
            <a:off x="3824894" y="756000"/>
            <a:ext cx="1704109" cy="369332"/>
          </a:xfrm>
          <a:prstGeom prst="rect">
            <a:avLst/>
          </a:prstGeom>
          <a:noFill/>
        </p:spPr>
        <p:txBody>
          <a:bodyPr wrap="square" rtlCol="0">
            <a:spAutoFit/>
          </a:bodyPr>
          <a:lstStyle/>
          <a:p>
            <a:r>
              <a:rPr lang="zh-CN" altLang="en-US" dirty="0"/>
              <a:t>人才招聘</a:t>
            </a:r>
            <a:endParaRPr lang="zh-CN" altLang="en-US" dirty="0"/>
          </a:p>
        </p:txBody>
      </p:sp>
      <p:sp>
        <p:nvSpPr>
          <p:cNvPr id="18" name="文本框 17"/>
          <p:cNvSpPr txBox="1"/>
          <p:nvPr/>
        </p:nvSpPr>
        <p:spPr>
          <a:xfrm>
            <a:off x="5347163" y="728519"/>
            <a:ext cx="1704109" cy="369332"/>
          </a:xfrm>
          <a:prstGeom prst="rect">
            <a:avLst/>
          </a:prstGeom>
          <a:noFill/>
        </p:spPr>
        <p:txBody>
          <a:bodyPr wrap="square" rtlCol="0">
            <a:spAutoFit/>
          </a:bodyPr>
          <a:lstStyle/>
          <a:p>
            <a:r>
              <a:rPr lang="zh-CN" altLang="en-US" dirty="0"/>
              <a:t>联系我们</a:t>
            </a:r>
            <a:endParaRPr lang="zh-CN" altLang="en-US" dirty="0"/>
          </a:p>
        </p:txBody>
      </p:sp>
      <p:pic>
        <p:nvPicPr>
          <p:cNvPr id="19" name="图片 18"/>
          <p:cNvPicPr>
            <a:picLocks noChangeAspect="1"/>
          </p:cNvPicPr>
          <p:nvPr/>
        </p:nvPicPr>
        <p:blipFill>
          <a:blip r:embed="rId4"/>
          <a:stretch>
            <a:fillRect/>
          </a:stretch>
        </p:blipFill>
        <p:spPr>
          <a:xfrm>
            <a:off x="50510" y="17089009"/>
            <a:ext cx="5156200" cy="1589544"/>
          </a:xfrm>
          <a:prstGeom prst="rect">
            <a:avLst/>
          </a:prstGeom>
        </p:spPr>
      </p:pic>
      <p:sp>
        <p:nvSpPr>
          <p:cNvPr id="21" name="标注: 线形 20"/>
          <p:cNvSpPr/>
          <p:nvPr/>
        </p:nvSpPr>
        <p:spPr>
          <a:xfrm>
            <a:off x="2731586" y="17296845"/>
            <a:ext cx="1514869" cy="232228"/>
          </a:xfrm>
          <a:prstGeom prst="borderCallout1">
            <a:avLst>
              <a:gd name="adj1" fmla="val 18750"/>
              <a:gd name="adj2" fmla="val -8333"/>
              <a:gd name="adj3" fmla="val 301563"/>
              <a:gd name="adj4" fmla="val -365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800" dirty="0"/>
              <a:t>上海灵娃智能科技有限公司</a:t>
            </a:r>
            <a:endParaRPr lang="zh-CN" altLang="en-US" sz="800" dirty="0"/>
          </a:p>
        </p:txBody>
      </p:sp>
      <p:sp>
        <p:nvSpPr>
          <p:cNvPr id="22" name="文本框 21"/>
          <p:cNvSpPr txBox="1"/>
          <p:nvPr/>
        </p:nvSpPr>
        <p:spPr>
          <a:xfrm>
            <a:off x="5127260" y="16900035"/>
            <a:ext cx="1701800" cy="1554272"/>
          </a:xfrm>
          <a:prstGeom prst="rect">
            <a:avLst/>
          </a:prstGeom>
          <a:solidFill>
            <a:srgbClr val="4587E8"/>
          </a:solidFill>
        </p:spPr>
        <p:txBody>
          <a:bodyPr wrap="square" rtlCol="0">
            <a:spAutoFit/>
          </a:bodyPr>
          <a:lstStyle/>
          <a:p>
            <a:r>
              <a:rPr lang="zh-CN" altLang="en-US" sz="900">
                <a:solidFill>
                  <a:schemeClr val="bg1"/>
                </a:solidFill>
              </a:rPr>
              <a:t>上海灵娃智能科技有限公司</a:t>
            </a:r>
            <a:endParaRPr lang="en-US" altLang="zh-CN" sz="900" dirty="0">
              <a:solidFill>
                <a:schemeClr val="bg1"/>
              </a:solidFill>
            </a:endParaRPr>
          </a:p>
          <a:p>
            <a:endParaRPr lang="en-US" altLang="zh-CN" sz="900" dirty="0">
              <a:solidFill>
                <a:schemeClr val="bg1"/>
              </a:solidFill>
            </a:endParaRPr>
          </a:p>
          <a:p>
            <a:endParaRPr lang="en-US" altLang="zh-CN" sz="900" dirty="0">
              <a:solidFill>
                <a:schemeClr val="bg1"/>
              </a:solidFill>
            </a:endParaRPr>
          </a:p>
          <a:p>
            <a:r>
              <a:rPr lang="zh-CN" altLang="en-US" sz="700" dirty="0">
                <a:solidFill>
                  <a:schemeClr val="bg1"/>
                </a:solidFill>
              </a:rPr>
              <a:t>上海： 浦东新区秀浦路</a:t>
            </a:r>
            <a:r>
              <a:rPr lang="en-US" altLang="zh-CN" sz="700" dirty="0">
                <a:solidFill>
                  <a:schemeClr val="bg1"/>
                </a:solidFill>
              </a:rPr>
              <a:t>3500</a:t>
            </a:r>
            <a:r>
              <a:rPr lang="zh-CN" altLang="en-US" sz="700" dirty="0">
                <a:solidFill>
                  <a:schemeClr val="bg1"/>
                </a:solidFill>
              </a:rPr>
              <a:t>号</a:t>
            </a:r>
            <a:r>
              <a:rPr lang="en-US" altLang="zh-CN" sz="700" dirty="0">
                <a:solidFill>
                  <a:schemeClr val="bg1"/>
                </a:solidFill>
              </a:rPr>
              <a:t>B</a:t>
            </a:r>
            <a:r>
              <a:rPr lang="zh-CN" altLang="en-US" sz="700" dirty="0">
                <a:solidFill>
                  <a:schemeClr val="bg1"/>
                </a:solidFill>
              </a:rPr>
              <a:t>幢</a:t>
            </a:r>
            <a:endParaRPr lang="en-US" altLang="zh-CN" sz="900" dirty="0">
              <a:solidFill>
                <a:schemeClr val="bg1"/>
              </a:solidFill>
            </a:endParaRPr>
          </a:p>
          <a:p>
            <a:endParaRPr lang="en-US" altLang="zh-CN" sz="900" dirty="0">
              <a:solidFill>
                <a:schemeClr val="bg1"/>
              </a:solidFill>
            </a:endParaRPr>
          </a:p>
          <a:p>
            <a:endParaRPr lang="en-US" altLang="zh-CN" sz="900" dirty="0">
              <a:solidFill>
                <a:schemeClr val="bg1"/>
              </a:solidFill>
            </a:endParaRPr>
          </a:p>
          <a:p>
            <a:endParaRPr lang="en-US" altLang="zh-CN" sz="900" dirty="0">
              <a:solidFill>
                <a:schemeClr val="bg1"/>
              </a:solidFill>
            </a:endParaRPr>
          </a:p>
          <a:p>
            <a:r>
              <a:rPr lang="zh-CN" altLang="en-US" sz="700" dirty="0">
                <a:solidFill>
                  <a:schemeClr val="bg1"/>
                </a:solidFill>
              </a:rPr>
              <a:t>重庆： </a:t>
            </a:r>
            <a:endParaRPr lang="en-US" altLang="zh-CN" sz="700" dirty="0">
              <a:solidFill>
                <a:schemeClr val="bg1"/>
              </a:solidFill>
            </a:endParaRPr>
          </a:p>
          <a:p>
            <a:endParaRPr lang="en-US" altLang="zh-CN" sz="900" dirty="0">
              <a:solidFill>
                <a:schemeClr val="bg1"/>
              </a:solidFill>
            </a:endParaRPr>
          </a:p>
          <a:p>
            <a:r>
              <a:rPr lang="zh-CN" altLang="en-US" sz="900" dirty="0">
                <a:solidFill>
                  <a:schemeClr val="bg1"/>
                </a:solidFill>
              </a:rPr>
              <a:t>业务电话：</a:t>
            </a:r>
            <a:r>
              <a:rPr lang="en-US" altLang="zh-CN" sz="900" dirty="0">
                <a:solidFill>
                  <a:schemeClr val="bg1"/>
                </a:solidFill>
              </a:rPr>
              <a:t>18651399229</a:t>
            </a:r>
            <a:r>
              <a:rPr lang="zh-CN" altLang="en-US" sz="900" dirty="0">
                <a:solidFill>
                  <a:schemeClr val="bg1"/>
                </a:solidFill>
              </a:rPr>
              <a:t> </a:t>
            </a:r>
            <a:endParaRPr lang="en-US" altLang="zh-CN" sz="900" dirty="0">
              <a:solidFill>
                <a:schemeClr val="bg1"/>
              </a:solidFill>
            </a:endParaRPr>
          </a:p>
          <a:p>
            <a:r>
              <a:rPr lang="zh-CN" altLang="en-US" sz="900" dirty="0">
                <a:solidFill>
                  <a:schemeClr val="bg1"/>
                </a:solidFill>
              </a:rPr>
              <a:t>联系邮箱：</a:t>
            </a:r>
            <a:r>
              <a:rPr lang="en-US" altLang="zh-CN" sz="700" dirty="0">
                <a:solidFill>
                  <a:schemeClr val="bg1"/>
                </a:solidFill>
              </a:rPr>
              <a:t>sales@smart-flow.cn</a:t>
            </a:r>
            <a:endParaRPr lang="en-US" altLang="zh-CN" sz="900" dirty="0">
              <a:solidFill>
                <a:schemeClr val="bg1"/>
              </a:solidFill>
            </a:endParaRPr>
          </a:p>
        </p:txBody>
      </p:sp>
      <p:sp>
        <p:nvSpPr>
          <p:cNvPr id="24" name="文本框 23"/>
          <p:cNvSpPr txBox="1"/>
          <p:nvPr/>
        </p:nvSpPr>
        <p:spPr>
          <a:xfrm>
            <a:off x="18354" y="16820890"/>
            <a:ext cx="1654506" cy="261610"/>
          </a:xfrm>
          <a:prstGeom prst="rect">
            <a:avLst/>
          </a:prstGeom>
          <a:noFill/>
        </p:spPr>
        <p:txBody>
          <a:bodyPr wrap="square" rtlCol="0">
            <a:spAutoFit/>
          </a:bodyPr>
          <a:lstStyle/>
          <a:p>
            <a:r>
              <a:rPr lang="zh-CN" altLang="en-US" sz="1050" dirty="0"/>
              <a:t>联系我们</a:t>
            </a:r>
            <a:endParaRPr lang="zh-CN" altLang="en-US" sz="1050" dirty="0"/>
          </a:p>
        </p:txBody>
      </p:sp>
      <p:sp>
        <p:nvSpPr>
          <p:cNvPr id="25" name="文本框 24"/>
          <p:cNvSpPr txBox="1"/>
          <p:nvPr/>
        </p:nvSpPr>
        <p:spPr>
          <a:xfrm>
            <a:off x="32083" y="14862201"/>
            <a:ext cx="6857999" cy="2031325"/>
          </a:xfrm>
          <a:prstGeom prst="rect">
            <a:avLst/>
          </a:prstGeom>
          <a:noFill/>
        </p:spPr>
        <p:txBody>
          <a:bodyPr wrap="square" rtlCol="0">
            <a:spAutoFit/>
          </a:bodyPr>
          <a:lstStyle/>
          <a:p>
            <a:r>
              <a:rPr lang="zh-CN" altLang="en-US" sz="1050" dirty="0"/>
              <a:t>人才招聘</a:t>
            </a:r>
            <a:endParaRPr lang="en-US" altLang="zh-CN" sz="1050" dirty="0"/>
          </a:p>
          <a:p>
            <a:endParaRPr lang="en-US" altLang="zh-CN" sz="1050" dirty="0"/>
          </a:p>
          <a:p>
            <a:r>
              <a:rPr lang="zh-CN" altLang="en-US" sz="1050" dirty="0"/>
              <a:t>诚邀：</a:t>
            </a:r>
            <a:endParaRPr lang="en-US" altLang="zh-CN" sz="1050" dirty="0"/>
          </a:p>
          <a:p>
            <a:pPr marL="171450" indent="-171450">
              <a:buFont typeface="Arial" panose="020B0604020202020204" pitchFamily="34" charset="0"/>
              <a:buChar char="•"/>
            </a:pPr>
            <a:r>
              <a:rPr lang="zh-CN" altLang="en-US" sz="1050" dirty="0"/>
              <a:t>城市合伙人、销售经理 ，</a:t>
            </a:r>
            <a:endParaRPr lang="en-US" altLang="zh-CN" sz="1050" dirty="0"/>
          </a:p>
          <a:p>
            <a:pPr marL="171450" indent="-171450">
              <a:buFont typeface="Arial" panose="020B0604020202020204" pitchFamily="34" charset="0"/>
              <a:buChar char="•"/>
            </a:pPr>
            <a:r>
              <a:rPr lang="zh-CN" altLang="en-US" sz="1050" dirty="0"/>
              <a:t>制造业咨询顾问</a:t>
            </a:r>
            <a:endParaRPr lang="en-US" altLang="zh-CN" sz="1050" dirty="0"/>
          </a:p>
          <a:p>
            <a:pPr marL="171450" indent="-171450">
              <a:buFont typeface="Arial" panose="020B0604020202020204" pitchFamily="34" charset="0"/>
              <a:buChar char="•"/>
            </a:pPr>
            <a:r>
              <a:rPr lang="zh-CN" altLang="en-US" sz="1050" dirty="0"/>
              <a:t>软件开发工程师</a:t>
            </a:r>
            <a:endParaRPr lang="en-US" altLang="zh-CN" sz="1050" dirty="0"/>
          </a:p>
          <a:p>
            <a:endParaRPr lang="en-US" altLang="zh-CN" sz="1050" dirty="0"/>
          </a:p>
          <a:p>
            <a:r>
              <a:rPr lang="zh-CN" altLang="en-US" sz="1050" dirty="0"/>
              <a:t>合作、加盟。有意者请联系</a:t>
            </a:r>
            <a:endParaRPr lang="en-US" altLang="zh-CN" sz="1050" dirty="0"/>
          </a:p>
          <a:p>
            <a:r>
              <a:rPr lang="zh-CN" altLang="en-US" sz="1050" dirty="0">
                <a:hlinkClick r:id="rId5"/>
              </a:rPr>
              <a:t>人事： </a:t>
            </a:r>
            <a:r>
              <a:rPr lang="en-US" altLang="zh-CN" sz="1050" dirty="0">
                <a:hlinkClick r:id="rId5"/>
              </a:rPr>
              <a:t>qun_wang@linxvalley.com</a:t>
            </a:r>
            <a:r>
              <a:rPr lang="en-US" altLang="zh-CN" sz="1050" dirty="0"/>
              <a:t>     </a:t>
            </a:r>
            <a:r>
              <a:rPr lang="zh-CN" altLang="en-US" sz="1050" dirty="0"/>
              <a:t>或致电：</a:t>
            </a:r>
            <a:r>
              <a:rPr lang="en-US" altLang="zh-CN" sz="1050" dirty="0"/>
              <a:t>+86-18721633726</a:t>
            </a:r>
            <a:endParaRPr lang="en-US" altLang="zh-CN" sz="1050" dirty="0"/>
          </a:p>
          <a:p>
            <a:r>
              <a:rPr lang="zh-CN" altLang="en-US" sz="1050" dirty="0"/>
              <a:t>商务： </a:t>
            </a:r>
            <a:r>
              <a:rPr lang="en-US" altLang="zh-CN" sz="1050" dirty="0">
                <a:hlinkClick r:id="rId6"/>
              </a:rPr>
              <a:t>yanqian_liao@linxvalley.com</a:t>
            </a:r>
            <a:r>
              <a:rPr lang="en-US" altLang="zh-CN" sz="1050" dirty="0"/>
              <a:t> </a:t>
            </a:r>
            <a:r>
              <a:rPr lang="zh-CN" altLang="en-US" sz="1050" dirty="0"/>
              <a:t>或致电：</a:t>
            </a:r>
            <a:r>
              <a:rPr lang="en-US" altLang="zh-CN" sz="1050" dirty="0"/>
              <a:t>+86-18017032987</a:t>
            </a:r>
            <a:endParaRPr lang="en-US" altLang="zh-CN" sz="1050" dirty="0"/>
          </a:p>
          <a:p>
            <a:endParaRPr lang="en-US" altLang="zh-CN" sz="1050" dirty="0"/>
          </a:p>
          <a:p>
            <a:r>
              <a:rPr lang="zh-CN" altLang="en-US" sz="1050" dirty="0"/>
              <a:t>期待您的来信来电！ </a:t>
            </a:r>
            <a:endParaRPr lang="zh-CN" altLang="en-US" sz="1050" dirty="0"/>
          </a:p>
        </p:txBody>
      </p:sp>
      <p:sp>
        <p:nvSpPr>
          <p:cNvPr id="27" name="矩形 26"/>
          <p:cNvSpPr/>
          <p:nvPr/>
        </p:nvSpPr>
        <p:spPr>
          <a:xfrm>
            <a:off x="18354" y="18965541"/>
            <a:ext cx="1569660" cy="369332"/>
          </a:xfrm>
          <a:prstGeom prst="rect">
            <a:avLst/>
          </a:prstGeom>
        </p:spPr>
        <p:txBody>
          <a:bodyPr wrap="none">
            <a:spAutoFit/>
          </a:bodyPr>
          <a:lstStyle/>
          <a:p>
            <a:r>
              <a:rPr lang="zh-CN" altLang="en-US" dirty="0"/>
              <a:t>公司资质荣誉</a:t>
            </a:r>
            <a:endParaRPr lang="zh-CN" altLang="en-US" dirty="0"/>
          </a:p>
        </p:txBody>
      </p:sp>
      <p:sp>
        <p:nvSpPr>
          <p:cNvPr id="32" name="文本框 31"/>
          <p:cNvSpPr txBox="1"/>
          <p:nvPr/>
        </p:nvSpPr>
        <p:spPr>
          <a:xfrm>
            <a:off x="69255" y="1514706"/>
            <a:ext cx="4381896" cy="369332"/>
          </a:xfrm>
          <a:prstGeom prst="rect">
            <a:avLst/>
          </a:prstGeom>
          <a:noFill/>
        </p:spPr>
        <p:txBody>
          <a:bodyPr wrap="square" rtlCol="0">
            <a:spAutoFit/>
          </a:bodyPr>
          <a:lstStyle/>
          <a:p>
            <a:r>
              <a:rPr lang="zh-CN" altLang="en-US" b="1" dirty="0">
                <a:solidFill>
                  <a:schemeClr val="bg1"/>
                </a:solidFill>
              </a:rPr>
              <a:t>君之所托，一诺必践</a:t>
            </a:r>
            <a:endParaRPr lang="zh-CN" altLang="en-US" b="1" dirty="0">
              <a:solidFill>
                <a:schemeClr val="bg1"/>
              </a:solidFill>
            </a:endParaRPr>
          </a:p>
        </p:txBody>
      </p:sp>
      <p:sp>
        <p:nvSpPr>
          <p:cNvPr id="41" name="矩形 40"/>
          <p:cNvSpPr/>
          <p:nvPr/>
        </p:nvSpPr>
        <p:spPr>
          <a:xfrm>
            <a:off x="4092569" y="21101795"/>
            <a:ext cx="1338828" cy="369332"/>
          </a:xfrm>
          <a:prstGeom prst="rect">
            <a:avLst/>
          </a:prstGeom>
        </p:spPr>
        <p:txBody>
          <a:bodyPr wrap="none">
            <a:spAutoFit/>
          </a:bodyPr>
          <a:lstStyle/>
          <a:p>
            <a:r>
              <a:rPr lang="zh-CN" altLang="en-US" dirty="0"/>
              <a:t>软件著作权</a:t>
            </a:r>
            <a:endParaRPr lang="zh-CN" altLang="en-US" dirty="0"/>
          </a:p>
        </p:txBody>
      </p:sp>
      <p:pic>
        <p:nvPicPr>
          <p:cNvPr id="11" name="图片 10"/>
          <p:cNvPicPr>
            <a:picLocks noChangeAspect="1"/>
          </p:cNvPicPr>
          <p:nvPr/>
        </p:nvPicPr>
        <p:blipFill>
          <a:blip r:embed="rId7"/>
          <a:stretch>
            <a:fillRect/>
          </a:stretch>
        </p:blipFill>
        <p:spPr>
          <a:xfrm>
            <a:off x="411706" y="19334873"/>
            <a:ext cx="2579166" cy="1700855"/>
          </a:xfrm>
          <a:prstGeom prst="rect">
            <a:avLst/>
          </a:prstGeom>
        </p:spPr>
      </p:pic>
      <p:pic>
        <p:nvPicPr>
          <p:cNvPr id="23" name="图片 22"/>
          <p:cNvPicPr>
            <a:picLocks noChangeAspect="1"/>
          </p:cNvPicPr>
          <p:nvPr/>
        </p:nvPicPr>
        <p:blipFill>
          <a:blip r:embed="rId8"/>
          <a:stretch>
            <a:fillRect/>
          </a:stretch>
        </p:blipFill>
        <p:spPr>
          <a:xfrm>
            <a:off x="3536940" y="19367283"/>
            <a:ext cx="1205536" cy="1639315"/>
          </a:xfrm>
          <a:prstGeom prst="rect">
            <a:avLst/>
          </a:prstGeom>
        </p:spPr>
      </p:pic>
      <p:pic>
        <p:nvPicPr>
          <p:cNvPr id="7" name="图片 6"/>
          <p:cNvPicPr>
            <a:picLocks noChangeAspect="1"/>
          </p:cNvPicPr>
          <p:nvPr/>
        </p:nvPicPr>
        <p:blipFill>
          <a:blip r:embed="rId9"/>
          <a:stretch>
            <a:fillRect/>
          </a:stretch>
        </p:blipFill>
        <p:spPr>
          <a:xfrm>
            <a:off x="4856758" y="19353575"/>
            <a:ext cx="1207302" cy="1639315"/>
          </a:xfrm>
          <a:prstGeom prst="rect">
            <a:avLst/>
          </a:prstGeom>
        </p:spPr>
      </p:pic>
      <p:cxnSp>
        <p:nvCxnSpPr>
          <p:cNvPr id="26" name="直接连接符 25"/>
          <p:cNvCxnSpPr/>
          <p:nvPr/>
        </p:nvCxnSpPr>
        <p:spPr>
          <a:xfrm>
            <a:off x="4337050" y="7753350"/>
            <a:ext cx="0" cy="1947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箭头: 右 29"/>
          <p:cNvSpPr/>
          <p:nvPr/>
        </p:nvSpPr>
        <p:spPr>
          <a:xfrm>
            <a:off x="4362450" y="8540750"/>
            <a:ext cx="1041400" cy="254000"/>
          </a:xfrm>
          <a:prstGeom prst="rightArrow">
            <a:avLst/>
          </a:prstGeom>
          <a:solidFill>
            <a:srgbClr val="458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10"/>
          <a:stretch>
            <a:fillRect/>
          </a:stretch>
        </p:blipFill>
        <p:spPr>
          <a:xfrm>
            <a:off x="5538174" y="8232969"/>
            <a:ext cx="1070688" cy="872931"/>
          </a:xfrm>
          <a:prstGeom prst="rect">
            <a:avLst/>
          </a:prstGeom>
        </p:spPr>
      </p:pic>
      <p:sp>
        <p:nvSpPr>
          <p:cNvPr id="33" name="文本框 32"/>
          <p:cNvSpPr txBox="1"/>
          <p:nvPr/>
        </p:nvSpPr>
        <p:spPr>
          <a:xfrm>
            <a:off x="5608997" y="9133160"/>
            <a:ext cx="999864" cy="369332"/>
          </a:xfrm>
          <a:prstGeom prst="rect">
            <a:avLst/>
          </a:prstGeom>
          <a:noFill/>
        </p:spPr>
        <p:txBody>
          <a:bodyPr wrap="square">
            <a:spAutoFit/>
          </a:bodyPr>
          <a:lstStyle/>
          <a:p>
            <a:r>
              <a:rPr lang="zh-CN" altLang="en-US" dirty="0"/>
              <a:t>新灵娃</a:t>
            </a:r>
            <a:endParaRPr lang="zh-CN" altLang="en-US" dirty="0"/>
          </a:p>
        </p:txBody>
      </p:sp>
      <p:pic>
        <p:nvPicPr>
          <p:cNvPr id="34" name="图片 33"/>
          <p:cNvPicPr>
            <a:picLocks noChangeAspect="1"/>
          </p:cNvPicPr>
          <p:nvPr/>
        </p:nvPicPr>
        <p:blipFill>
          <a:blip r:embed="rId11"/>
          <a:stretch>
            <a:fillRect/>
          </a:stretch>
        </p:blipFill>
        <p:spPr>
          <a:xfrm>
            <a:off x="54119" y="7706616"/>
            <a:ext cx="4015573" cy="199455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074" y="247339"/>
            <a:ext cx="6669895" cy="345495"/>
          </a:xfrm>
          <a:prstGeom prst="rect">
            <a:avLst/>
          </a:prstGeom>
          <a:solidFill>
            <a:srgbClr val="0070C0"/>
          </a:solidFill>
          <a:ln w="9525" cap="flat" cmpd="sng" algn="ctr">
            <a:noFill/>
            <a:prstDash val="solid"/>
            <a:round/>
            <a:headEnd type="none" w="med" len="med"/>
            <a:tailEnd type="none" w="med" len="med"/>
          </a:ln>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lang="zh-CN" altLang="en-US" sz="1400" b="1" dirty="0">
                <a:solidFill>
                  <a:schemeClr val="bg1"/>
                </a:solidFill>
                <a:cs typeface="+mn-ea"/>
                <a:sym typeface="+mn-lt"/>
              </a:rPr>
              <a:t>工业电气行业</a:t>
            </a:r>
            <a:r>
              <a:rPr lang="en-US" altLang="zh-CN" sz="1400" b="1" dirty="0">
                <a:solidFill>
                  <a:schemeClr val="bg1"/>
                </a:solidFill>
                <a:cs typeface="+mn-ea"/>
                <a:sym typeface="+mn-lt"/>
              </a:rPr>
              <a:t>—</a:t>
            </a:r>
            <a:r>
              <a:rPr lang="zh-CN" altLang="en-US" sz="1400" b="1" dirty="0">
                <a:solidFill>
                  <a:schemeClr val="bg1"/>
                </a:solidFill>
                <a:cs typeface="+mn-ea"/>
                <a:sym typeface="+mn-lt"/>
              </a:rPr>
              <a:t>低压</a:t>
            </a:r>
            <a:endParaRPr kumimoji="0" lang="en-US" altLang="zh-CN" sz="1400" b="1" i="0" u="none" strike="noStrike" cap="none" normalizeH="0" baseline="0" dirty="0">
              <a:ln>
                <a:noFill/>
              </a:ln>
              <a:solidFill>
                <a:schemeClr val="bg1"/>
              </a:solidFill>
              <a:effectLst/>
              <a:cs typeface="+mn-ea"/>
              <a:sym typeface="+mn-lt"/>
            </a:endParaRPr>
          </a:p>
        </p:txBody>
      </p:sp>
      <p:sp>
        <p:nvSpPr>
          <p:cNvPr id="3" name="内容占位符 2"/>
          <p:cNvSpPr txBox="1"/>
          <p:nvPr/>
        </p:nvSpPr>
        <p:spPr>
          <a:xfrm>
            <a:off x="121152" y="739061"/>
            <a:ext cx="6459737" cy="2433905"/>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spcBef>
                <a:spcPts val="0"/>
              </a:spcBef>
              <a:buNone/>
            </a:pPr>
            <a:r>
              <a:rPr lang="zh-CN" altLang="en-US" sz="1100" dirty="0">
                <a:solidFill>
                  <a:srgbClr val="0000CC"/>
                </a:solidFill>
                <a:latin typeface="+mn-ea"/>
              </a:rPr>
              <a:t>行业案例： 低压开关 变电器开关 插座装置 传感器 控制终端器 面板插座 解决方案</a:t>
            </a:r>
            <a:endParaRPr lang="en-US" altLang="zh-CN" sz="1100" dirty="0">
              <a:solidFill>
                <a:srgbClr val="0000CC"/>
              </a:solidFill>
              <a:latin typeface="+mn-ea"/>
            </a:endParaRPr>
          </a:p>
        </p:txBody>
      </p:sp>
      <p:sp>
        <p:nvSpPr>
          <p:cNvPr id="5" name="内容占位符 2"/>
          <p:cNvSpPr txBox="1"/>
          <p:nvPr/>
        </p:nvSpPr>
        <p:spPr>
          <a:xfrm>
            <a:off x="119454" y="1176176"/>
            <a:ext cx="6459737" cy="715062"/>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eaLnBrk="0" fontAlgn="base" hangingPunct="0">
              <a:lnSpc>
                <a:spcPct val="100000"/>
              </a:lnSpc>
              <a:spcBef>
                <a:spcPct val="0"/>
              </a:spcBef>
              <a:spcAft>
                <a:spcPct val="0"/>
              </a:spcAft>
              <a:buNone/>
              <a:defRPr/>
            </a:pP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en-US" sz="1100" dirty="0">
                <a:solidFill>
                  <a:prstClr val="black"/>
                </a:solidFill>
                <a:latin typeface="Calibri" panose="020F0502020204030204"/>
                <a:ea typeface="等线" panose="02010600030101010101" pitchFamily="2" charset="-122"/>
              </a:rPr>
              <a:t>某客户，世界五百强企业，中国市场上最早生产工业电气产品的龙头公司。在</a:t>
            </a:r>
            <a:r>
              <a:rPr lang="en-US" altLang="zh-CN" sz="1100" dirty="0">
                <a:solidFill>
                  <a:prstClr val="black"/>
                </a:solidFill>
                <a:latin typeface="Calibri" panose="020F0502020204030204"/>
                <a:ea typeface="等线" panose="02010600030101010101" pitchFamily="2" charset="-122"/>
              </a:rPr>
              <a:t>2002</a:t>
            </a:r>
            <a:r>
              <a:rPr lang="zh-CN" altLang="en-US" sz="1100" dirty="0">
                <a:solidFill>
                  <a:prstClr val="black"/>
                </a:solidFill>
                <a:latin typeface="Calibri" panose="020F0502020204030204"/>
                <a:ea typeface="等线" panose="02010600030101010101" pitchFamily="2" charset="-122"/>
              </a:rPr>
              <a:t>年开始，灵娃开始为该客户超过若干家工厂提供数字化制造解决方案，并持续服务超过</a:t>
            </a:r>
            <a:r>
              <a:rPr lang="en-US" altLang="zh-CN" sz="1100" dirty="0">
                <a:solidFill>
                  <a:prstClr val="black"/>
                </a:solidFill>
                <a:latin typeface="Calibri" panose="020F0502020204030204"/>
                <a:ea typeface="等线" panose="02010600030101010101" pitchFamily="2" charset="-122"/>
              </a:rPr>
              <a:t>20</a:t>
            </a:r>
            <a:r>
              <a:rPr lang="zh-CN" altLang="en-US" sz="1100" dirty="0">
                <a:solidFill>
                  <a:prstClr val="black"/>
                </a:solidFill>
                <a:latin typeface="Calibri" panose="020F0502020204030204"/>
                <a:ea typeface="等线" panose="02010600030101010101" pitchFamily="2" charset="-122"/>
              </a:rPr>
              <a:t>年，灵娃持续为该客户在数字化工厂的各个维度提供专业化的精益、质量、软件技术服务。 赢得了客户深度和持续的信任和支持。</a:t>
            </a:r>
            <a:endParaRPr lang="en-US" altLang="zh-CN" sz="1100" dirty="0">
              <a:solidFill>
                <a:prstClr val="black"/>
              </a:solidFill>
              <a:latin typeface="Calibri" panose="020F0502020204030204"/>
              <a:ea typeface="等线" panose="02010600030101010101" pitchFamily="2" charset="-122"/>
            </a:endParaRPr>
          </a:p>
        </p:txBody>
      </p:sp>
      <p:sp>
        <p:nvSpPr>
          <p:cNvPr id="7" name="TextBox 5"/>
          <p:cNvSpPr txBox="1"/>
          <p:nvPr/>
        </p:nvSpPr>
        <p:spPr>
          <a:xfrm>
            <a:off x="260022" y="2583358"/>
            <a:ext cx="1796173" cy="307777"/>
          </a:xfrm>
          <a:prstGeom prst="rect">
            <a:avLst/>
          </a:prstGeom>
          <a:noFill/>
        </p:spPr>
        <p:txBody>
          <a:bodyPr wrap="square" rtlCol="0">
            <a:spAutoFit/>
          </a:bodyPr>
          <a:lstStyle/>
          <a:p>
            <a:r>
              <a:rPr lang="zh-CN" altLang="en-US" sz="1400" b="1" dirty="0">
                <a:latin typeface="+mn-ea"/>
                <a:cs typeface="Arial Unicode MS" panose="020B0604020202020204" pitchFamily="34" charset="-122"/>
              </a:rPr>
              <a:t>项目背景</a:t>
            </a:r>
            <a:endParaRPr lang="en-US" altLang="zh-CN" sz="1400" b="1" dirty="0">
              <a:latin typeface="+mn-ea"/>
              <a:cs typeface="Arial Unicode MS" panose="020B0604020202020204" pitchFamily="34" charset="-122"/>
            </a:endParaRPr>
          </a:p>
        </p:txBody>
      </p:sp>
      <p:sp>
        <p:nvSpPr>
          <p:cNvPr id="8" name="矩形 7"/>
          <p:cNvSpPr/>
          <p:nvPr/>
        </p:nvSpPr>
        <p:spPr>
          <a:xfrm>
            <a:off x="3524463" y="2869462"/>
            <a:ext cx="2629627" cy="642035"/>
          </a:xfrm>
          <a:prstGeom prst="rect">
            <a:avLst/>
          </a:prstGeom>
        </p:spPr>
        <p:txBody>
          <a:bodyPr wrap="square">
            <a:spAutoFit/>
          </a:bodyPr>
          <a:lstStyle/>
          <a:p>
            <a:pPr>
              <a:lnSpc>
                <a:spcPct val="110000"/>
              </a:lnSpc>
            </a:pPr>
            <a:r>
              <a:rPr lang="en-US" altLang="zh-CN" sz="1100" b="1" dirty="0">
                <a:solidFill>
                  <a:schemeClr val="accent6">
                    <a:lumMod val="75000"/>
                  </a:schemeClr>
                </a:solidFill>
                <a:latin typeface="+mn-ea"/>
                <a:cs typeface="Arial Unicode MS" panose="020B0604020202020204" pitchFamily="34" charset="-122"/>
              </a:rPr>
              <a:t>——</a:t>
            </a:r>
            <a:r>
              <a:rPr lang="zh-CN" altLang="en-US" sz="1100" b="1" dirty="0">
                <a:solidFill>
                  <a:schemeClr val="accent6">
                    <a:lumMod val="75000"/>
                  </a:schemeClr>
                </a:solidFill>
                <a:latin typeface="+mn-ea"/>
                <a:cs typeface="Arial Unicode MS" panose="020B0604020202020204" pitchFamily="34" charset="-122"/>
              </a:rPr>
              <a:t>零部件及工艺的多样性，多个生产区段不能保持同步，总装区时常处于待装状态。数据采集、用配料管理</a:t>
            </a:r>
            <a:endParaRPr lang="zh-CN" altLang="en-US" sz="1100" b="1" dirty="0">
              <a:solidFill>
                <a:schemeClr val="accent6">
                  <a:lumMod val="75000"/>
                </a:schemeClr>
              </a:solidFill>
              <a:latin typeface="+mn-ea"/>
              <a:cs typeface="Arial Unicode MS" panose="020B0604020202020204" pitchFamily="34" charset="-122"/>
            </a:endParaRPr>
          </a:p>
        </p:txBody>
      </p:sp>
      <p:sp>
        <p:nvSpPr>
          <p:cNvPr id="9" name="矩形 8"/>
          <p:cNvSpPr/>
          <p:nvPr/>
        </p:nvSpPr>
        <p:spPr>
          <a:xfrm>
            <a:off x="264233" y="2869462"/>
            <a:ext cx="3023058" cy="600164"/>
          </a:xfrm>
          <a:prstGeom prst="rect">
            <a:avLst/>
          </a:prstGeom>
        </p:spPr>
        <p:txBody>
          <a:bodyPr wrap="square">
            <a:spAutoFit/>
          </a:bodyPr>
          <a:lstStyle/>
          <a:p>
            <a:r>
              <a:rPr lang="en-US" altLang="zh-CN" sz="1100" b="1" dirty="0">
                <a:solidFill>
                  <a:schemeClr val="accent6">
                    <a:lumMod val="75000"/>
                  </a:schemeClr>
                </a:solidFill>
                <a:latin typeface="+mn-ea"/>
                <a:cs typeface="Arial Unicode MS" panose="020B0604020202020204" pitchFamily="34" charset="-122"/>
              </a:rPr>
              <a:t>——</a:t>
            </a:r>
            <a:r>
              <a:rPr lang="zh-CN" altLang="en-US" sz="1100" b="1" dirty="0">
                <a:solidFill>
                  <a:schemeClr val="accent6">
                    <a:lumMod val="75000"/>
                  </a:schemeClr>
                </a:solidFill>
                <a:latin typeface="+mn-ea"/>
                <a:cs typeface="Arial Unicode MS" panose="020B0604020202020204" pitchFamily="34" charset="-122"/>
              </a:rPr>
              <a:t>按订单生产模式，订单的多样化、小型化、随时化     多造成生产不具备连续性，且零件种类繁多，会出现错误操作，影响产品质量。</a:t>
            </a:r>
            <a:endParaRPr lang="zh-CN" altLang="en-US" sz="1100" b="1" dirty="0">
              <a:solidFill>
                <a:schemeClr val="accent6">
                  <a:lumMod val="75000"/>
                </a:schemeClr>
              </a:solidFill>
              <a:latin typeface="+mn-ea"/>
              <a:cs typeface="Arial Unicode MS" panose="020B0604020202020204" pitchFamily="34" charset="-122"/>
            </a:endParaRPr>
          </a:p>
        </p:txBody>
      </p:sp>
      <p:sp>
        <p:nvSpPr>
          <p:cNvPr id="11" name="TextBox 5"/>
          <p:cNvSpPr txBox="1"/>
          <p:nvPr/>
        </p:nvSpPr>
        <p:spPr>
          <a:xfrm>
            <a:off x="351532" y="7388726"/>
            <a:ext cx="1796173" cy="307777"/>
          </a:xfrm>
          <a:prstGeom prst="rect">
            <a:avLst/>
          </a:prstGeom>
          <a:noFill/>
        </p:spPr>
        <p:txBody>
          <a:bodyPr wrap="square" rtlCol="0">
            <a:spAutoFit/>
          </a:bodyPr>
          <a:lstStyle/>
          <a:p>
            <a:r>
              <a:rPr lang="zh-CN" altLang="en-US" sz="1400" b="1" dirty="0">
                <a:latin typeface="+mn-ea"/>
                <a:cs typeface="Arial Unicode MS" panose="020B0604020202020204" pitchFamily="34" charset="-122"/>
              </a:rPr>
              <a:t>痛苦与机会</a:t>
            </a:r>
            <a:endParaRPr lang="en-US" altLang="zh-CN" sz="1400" b="1" dirty="0">
              <a:latin typeface="+mn-ea"/>
              <a:cs typeface="Arial Unicode MS" panose="020B0604020202020204" pitchFamily="34" charset="-122"/>
            </a:endParaRPr>
          </a:p>
        </p:txBody>
      </p:sp>
      <p:graphicFrame>
        <p:nvGraphicFramePr>
          <p:cNvPr id="12" name="表格 11"/>
          <p:cNvGraphicFramePr>
            <a:graphicFrameLocks noGrp="1"/>
          </p:cNvGraphicFramePr>
          <p:nvPr/>
        </p:nvGraphicFramePr>
        <p:xfrm>
          <a:off x="351532" y="4464066"/>
          <a:ext cx="6154936" cy="4206240"/>
        </p:xfrm>
        <a:graphic>
          <a:graphicData uri="http://schemas.openxmlformats.org/drawingml/2006/table">
            <a:tbl>
              <a:tblPr firstRow="1" bandRow="1">
                <a:tableStyleId>{5C22544A-7EE6-4342-B048-85BDC9FD1C3A}</a:tableStyleId>
              </a:tblPr>
              <a:tblGrid>
                <a:gridCol w="484461"/>
                <a:gridCol w="3066463"/>
                <a:gridCol w="2604012"/>
              </a:tblGrid>
              <a:tr h="235413">
                <a:tc>
                  <a:txBody>
                    <a:bodyPr/>
                    <a:lstStyle/>
                    <a:p>
                      <a:pPr algn="ctr"/>
                      <a:r>
                        <a:rPr lang="zh-CN" altLang="en-US" sz="1200" dirty="0"/>
                        <a:t>序</a:t>
                      </a:r>
                      <a:endParaRPr lang="zh-CN" altLang="en-US" sz="1200" dirty="0"/>
                    </a:p>
                  </a:txBody>
                  <a:tcPr/>
                </a:tc>
                <a:tc>
                  <a:txBody>
                    <a:bodyPr/>
                    <a:lstStyle/>
                    <a:p>
                      <a:pPr algn="ctr"/>
                      <a:r>
                        <a:rPr lang="zh-CN" altLang="en-US" sz="1200" dirty="0"/>
                        <a:t>痛苦</a:t>
                      </a:r>
                      <a:endParaRPr lang="zh-CN" altLang="en-US" sz="1200" dirty="0"/>
                    </a:p>
                  </a:txBody>
                  <a:tcPr/>
                </a:tc>
                <a:tc>
                  <a:txBody>
                    <a:bodyPr/>
                    <a:lstStyle/>
                    <a:p>
                      <a:pPr algn="ctr"/>
                      <a:r>
                        <a:rPr lang="zh-CN" altLang="en-US" sz="1200" dirty="0"/>
                        <a:t>机会</a:t>
                      </a:r>
                      <a:endParaRPr lang="zh-CN" altLang="en-US" sz="1200" dirty="0"/>
                    </a:p>
                  </a:txBody>
                  <a:tcPr/>
                </a:tc>
              </a:tr>
              <a:tr h="235413">
                <a:tc>
                  <a:txBody>
                    <a:bodyPr/>
                    <a:lstStyle/>
                    <a:p>
                      <a:r>
                        <a:rPr lang="en-US" altLang="zh-CN" sz="1200" dirty="0">
                          <a:latin typeface="+mn-ea"/>
                          <a:ea typeface="+mn-ea"/>
                        </a:rPr>
                        <a:t>1</a:t>
                      </a:r>
                      <a:endParaRPr lang="zh-CN" altLang="en-US" sz="1200" dirty="0">
                        <a:latin typeface="+mn-ea"/>
                        <a:ea typeface="+mn-ea"/>
                      </a:endParaRPr>
                    </a:p>
                  </a:txBody>
                  <a:tcPr/>
                </a:tc>
                <a:tc>
                  <a:txBody>
                    <a:bodyPr/>
                    <a:lstStyle/>
                    <a:p>
                      <a:r>
                        <a:rPr lang="zh-CN" altLang="en-US" sz="1200" b="1" dirty="0">
                          <a:solidFill>
                            <a:schemeClr val="tx1">
                              <a:lumMod val="85000"/>
                              <a:lumOff val="15000"/>
                            </a:schemeClr>
                          </a:solidFill>
                          <a:latin typeface="+mn-ea"/>
                          <a:ea typeface="+mn-ea"/>
                        </a:rPr>
                        <a:t>工厂准时交货率和生产力</a:t>
                      </a:r>
                      <a:r>
                        <a:rPr lang="zh-CN" altLang="en-US" sz="1200" b="1" dirty="0">
                          <a:solidFill>
                            <a:schemeClr val="accent1">
                              <a:lumMod val="75000"/>
                            </a:schemeClr>
                          </a:solidFill>
                          <a:latin typeface="+mn-ea"/>
                          <a:ea typeface="+mn-ea"/>
                        </a:rPr>
                        <a:t> </a:t>
                      </a:r>
                      <a:endParaRPr lang="zh-CN" altLang="en-US" sz="120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accent1">
                              <a:lumMod val="75000"/>
                            </a:schemeClr>
                          </a:solidFill>
                          <a:latin typeface="+mn-ea"/>
                          <a:ea typeface="+mn-ea"/>
                        </a:rPr>
                        <a:t>需要提高</a:t>
                      </a:r>
                      <a:endParaRPr lang="en-US" altLang="zh-CN" sz="1200" b="1" dirty="0">
                        <a:solidFill>
                          <a:schemeClr val="accent1">
                            <a:lumMod val="75000"/>
                          </a:schemeClr>
                        </a:solidFill>
                        <a:latin typeface="+mn-ea"/>
                        <a:ea typeface="+mn-ea"/>
                      </a:endParaRPr>
                    </a:p>
                  </a:txBody>
                  <a:tcPr/>
                </a:tc>
              </a:tr>
              <a:tr h="235413">
                <a:tc>
                  <a:txBody>
                    <a:bodyPr/>
                    <a:lstStyle/>
                    <a:p>
                      <a:r>
                        <a:rPr lang="en-US" altLang="zh-CN" sz="1200" dirty="0">
                          <a:latin typeface="+mn-ea"/>
                          <a:ea typeface="+mn-ea"/>
                        </a:rPr>
                        <a:t>2</a:t>
                      </a:r>
                      <a:endParaRPr lang="zh-CN" altLang="en-US" sz="1200" dirty="0">
                        <a:latin typeface="+mn-ea"/>
                        <a:ea typeface="+mn-ea"/>
                      </a:endParaRPr>
                    </a:p>
                  </a:txBody>
                  <a:tcPr/>
                </a:tc>
                <a:tc>
                  <a:txBody>
                    <a:bodyPr/>
                    <a:lstStyle/>
                    <a:p>
                      <a:r>
                        <a:rPr lang="zh-CN" altLang="en-US" sz="1200" b="1" dirty="0">
                          <a:solidFill>
                            <a:schemeClr val="tx1">
                              <a:lumMod val="85000"/>
                              <a:lumOff val="15000"/>
                            </a:schemeClr>
                          </a:solidFill>
                          <a:latin typeface="+mn-ea"/>
                          <a:ea typeface="+mn-ea"/>
                        </a:rPr>
                        <a:t>施耐德工厂生产体系</a:t>
                      </a:r>
                      <a:r>
                        <a:rPr lang="en-US" altLang="zh-CN" sz="1200" b="1" dirty="0">
                          <a:solidFill>
                            <a:schemeClr val="tx1">
                              <a:lumMod val="85000"/>
                              <a:lumOff val="15000"/>
                            </a:schemeClr>
                          </a:solidFill>
                          <a:latin typeface="+mn-ea"/>
                          <a:ea typeface="+mn-ea"/>
                        </a:rPr>
                        <a:t>SPS</a:t>
                      </a:r>
                      <a:r>
                        <a:rPr lang="zh-CN" altLang="en-US" sz="1200" b="1" dirty="0">
                          <a:solidFill>
                            <a:schemeClr val="tx1">
                              <a:lumMod val="85000"/>
                              <a:lumOff val="15000"/>
                            </a:schemeClr>
                          </a:solidFill>
                          <a:latin typeface="+mn-ea"/>
                          <a:ea typeface="+mn-ea"/>
                        </a:rPr>
                        <a:t>标准 </a:t>
                      </a:r>
                      <a:endParaRPr lang="zh-CN" altLang="en-US" sz="120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accent1">
                              <a:lumMod val="75000"/>
                            </a:schemeClr>
                          </a:solidFill>
                          <a:latin typeface="+mn-ea"/>
                          <a:ea typeface="+mn-ea"/>
                        </a:rPr>
                        <a:t>需要支持并提高</a:t>
                      </a:r>
                      <a:endParaRPr lang="en-US" altLang="zh-CN" sz="1200" b="1" dirty="0">
                        <a:solidFill>
                          <a:schemeClr val="accent1">
                            <a:lumMod val="75000"/>
                          </a:schemeClr>
                        </a:solidFill>
                        <a:latin typeface="+mn-ea"/>
                        <a:ea typeface="+mn-ea"/>
                      </a:endParaRPr>
                    </a:p>
                  </a:txBody>
                  <a:tcPr/>
                </a:tc>
              </a:tr>
              <a:tr h="235413">
                <a:tc>
                  <a:txBody>
                    <a:bodyPr/>
                    <a:lstStyle/>
                    <a:p>
                      <a:r>
                        <a:rPr lang="en-US" altLang="zh-CN" sz="1200" dirty="0">
                          <a:latin typeface="+mn-ea"/>
                          <a:ea typeface="+mn-ea"/>
                        </a:rPr>
                        <a:t>3</a:t>
                      </a:r>
                      <a:endParaRPr lang="zh-CN" altLang="en-US" sz="1200" dirty="0">
                        <a:latin typeface="+mn-ea"/>
                        <a:ea typeface="+mn-ea"/>
                      </a:endParaRPr>
                    </a:p>
                  </a:txBody>
                  <a:tcPr/>
                </a:tc>
                <a:tc>
                  <a:txBody>
                    <a:bodyPr/>
                    <a:lstStyle/>
                    <a:p>
                      <a:r>
                        <a:rPr lang="zh-CN" altLang="en-US" sz="1200" b="1" dirty="0">
                          <a:solidFill>
                            <a:schemeClr val="tx1">
                              <a:lumMod val="85000"/>
                              <a:lumOff val="15000"/>
                            </a:schemeClr>
                          </a:solidFill>
                          <a:latin typeface="+mn-ea"/>
                          <a:ea typeface="+mn-ea"/>
                        </a:rPr>
                        <a:t>一个</a:t>
                      </a:r>
                      <a:r>
                        <a:rPr lang="en-US" altLang="zh-CN" sz="1200" b="1" dirty="0">
                          <a:solidFill>
                            <a:schemeClr val="tx1">
                              <a:lumMod val="85000"/>
                              <a:lumOff val="15000"/>
                            </a:schemeClr>
                          </a:solidFill>
                          <a:latin typeface="+mn-ea"/>
                          <a:ea typeface="+mn-ea"/>
                        </a:rPr>
                        <a:t>SP</a:t>
                      </a:r>
                      <a:r>
                        <a:rPr lang="zh-CN" altLang="en-US" sz="1200" b="1" dirty="0">
                          <a:solidFill>
                            <a:schemeClr val="tx1">
                              <a:lumMod val="85000"/>
                              <a:lumOff val="15000"/>
                            </a:schemeClr>
                          </a:solidFill>
                          <a:latin typeface="+mn-ea"/>
                          <a:ea typeface="+mn-ea"/>
                        </a:rPr>
                        <a:t>车间需要不同群体的人来努力 </a:t>
                      </a:r>
                      <a:endParaRPr lang="zh-CN" altLang="en-US" sz="120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accent1">
                              <a:lumMod val="75000"/>
                            </a:schemeClr>
                          </a:solidFill>
                          <a:latin typeface="+mn-ea"/>
                          <a:ea typeface="+mn-ea"/>
                        </a:rPr>
                        <a:t>缺乏一个系统来支持</a:t>
                      </a:r>
                      <a:endParaRPr lang="en-US" altLang="zh-CN" sz="1200" b="1" dirty="0">
                        <a:solidFill>
                          <a:schemeClr val="accent1">
                            <a:lumMod val="75000"/>
                          </a:schemeClr>
                        </a:solidFill>
                        <a:latin typeface="+mn-ea"/>
                        <a:ea typeface="+mn-ea"/>
                      </a:endParaRPr>
                    </a:p>
                  </a:txBody>
                  <a:tcPr/>
                </a:tc>
              </a:tr>
              <a:tr h="235413">
                <a:tc>
                  <a:txBody>
                    <a:bodyPr/>
                    <a:lstStyle/>
                    <a:p>
                      <a:r>
                        <a:rPr lang="en-US" altLang="zh-CN" sz="1200" dirty="0">
                          <a:latin typeface="+mn-ea"/>
                          <a:ea typeface="+mn-ea"/>
                        </a:rPr>
                        <a:t>4</a:t>
                      </a:r>
                      <a:endParaRPr lang="zh-CN" altLang="en-US" sz="1200" dirty="0">
                        <a:latin typeface="+mn-ea"/>
                        <a:ea typeface="+mn-ea"/>
                      </a:endParaRPr>
                    </a:p>
                  </a:txBody>
                  <a:tcPr/>
                </a:tc>
                <a:tc>
                  <a:txBody>
                    <a:bodyPr/>
                    <a:lstStyle/>
                    <a:p>
                      <a:r>
                        <a:rPr lang="zh-CN" altLang="en-US" sz="1200" b="1" dirty="0">
                          <a:solidFill>
                            <a:schemeClr val="tx1">
                              <a:lumMod val="85000"/>
                              <a:lumOff val="15000"/>
                            </a:schemeClr>
                          </a:solidFill>
                          <a:latin typeface="+mn-ea"/>
                          <a:ea typeface="+mn-ea"/>
                        </a:rPr>
                        <a:t>缺乏制造车间可视化</a:t>
                      </a:r>
                      <a:r>
                        <a:rPr lang="en-US" altLang="zh-CN" sz="1200" b="1" dirty="0">
                          <a:solidFill>
                            <a:schemeClr val="tx1">
                              <a:lumMod val="85000"/>
                              <a:lumOff val="15000"/>
                            </a:schemeClr>
                          </a:solidFill>
                          <a:latin typeface="+mn-ea"/>
                          <a:ea typeface="+mn-ea"/>
                        </a:rPr>
                        <a:t> </a:t>
                      </a:r>
                      <a:endParaRPr lang="zh-CN" altLang="en-US" sz="120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accent1">
                              <a:lumMod val="75000"/>
                            </a:schemeClr>
                          </a:solidFill>
                          <a:latin typeface="+mn-ea"/>
                          <a:ea typeface="+mn-ea"/>
                        </a:rPr>
                        <a:t>没有实时系统</a:t>
                      </a:r>
                      <a:endParaRPr lang="en-US" altLang="zh-CN" sz="1200" b="1" dirty="0">
                        <a:solidFill>
                          <a:schemeClr val="accent1">
                            <a:lumMod val="75000"/>
                          </a:schemeClr>
                        </a:solidFill>
                        <a:latin typeface="+mn-ea"/>
                        <a:ea typeface="+mn-ea"/>
                      </a:endParaRPr>
                    </a:p>
                  </a:txBody>
                  <a:tcPr/>
                </a:tc>
              </a:tr>
              <a:tr h="392355">
                <a:tc>
                  <a:txBody>
                    <a:bodyPr/>
                    <a:lstStyle/>
                    <a:p>
                      <a:r>
                        <a:rPr lang="en-US" altLang="zh-CN" sz="1200" dirty="0">
                          <a:latin typeface="+mn-ea"/>
                          <a:ea typeface="+mn-ea"/>
                        </a:rPr>
                        <a:t>5</a:t>
                      </a:r>
                      <a:endParaRPr lang="zh-CN" altLang="en-US" sz="120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dirty="0">
                          <a:solidFill>
                            <a:schemeClr val="tx1">
                              <a:lumMod val="85000"/>
                              <a:lumOff val="15000"/>
                            </a:schemeClr>
                          </a:solidFill>
                          <a:latin typeface="+mn-ea"/>
                          <a:ea typeface="+mn-ea"/>
                          <a:cs typeface="+mn-cs"/>
                        </a:rPr>
                        <a:t>订单日趋多样化、小型化、随时化</a:t>
                      </a:r>
                      <a:endParaRPr lang="zh-CN" altLang="en-US" sz="1200" b="1" kern="1200" dirty="0">
                        <a:solidFill>
                          <a:schemeClr val="tx1">
                            <a:lumMod val="85000"/>
                            <a:lumOff val="15000"/>
                          </a:schemeClr>
                        </a:solidFill>
                        <a:latin typeface="+mn-e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dirty="0">
                          <a:solidFill>
                            <a:schemeClr val="accent1">
                              <a:lumMod val="75000"/>
                            </a:schemeClr>
                          </a:solidFill>
                          <a:latin typeface="+mn-ea"/>
                          <a:ea typeface="+mn-ea"/>
                          <a:cs typeface="+mn-cs"/>
                        </a:rPr>
                        <a:t>难以形成长期大批量的稳定连续生产，插单频繁，成本升高</a:t>
                      </a:r>
                      <a:endParaRPr lang="zh-CN" altLang="en-US" sz="1200" b="1" kern="1200" dirty="0">
                        <a:solidFill>
                          <a:schemeClr val="accent1">
                            <a:lumMod val="75000"/>
                          </a:schemeClr>
                        </a:solidFill>
                        <a:latin typeface="+mn-ea"/>
                        <a:ea typeface="+mn-ea"/>
                        <a:cs typeface="+mn-cs"/>
                      </a:endParaRPr>
                    </a:p>
                  </a:txBody>
                  <a:tcPr/>
                </a:tc>
              </a:tr>
              <a:tr h="235413">
                <a:tc>
                  <a:txBody>
                    <a:bodyPr/>
                    <a:lstStyle/>
                    <a:p>
                      <a:r>
                        <a:rPr lang="en-US" altLang="zh-CN" sz="1200" dirty="0">
                          <a:latin typeface="+mn-ea"/>
                          <a:ea typeface="+mn-ea"/>
                        </a:rPr>
                        <a:t>6</a:t>
                      </a:r>
                      <a:endParaRPr lang="zh-CN" altLang="en-US" sz="1200" dirty="0">
                        <a:latin typeface="+mn-ea"/>
                        <a:ea typeface="+mn-ea"/>
                      </a:endParaRPr>
                    </a:p>
                  </a:txBody>
                  <a:tcPr/>
                </a:tc>
                <a:tc>
                  <a:txBody>
                    <a:bodyPr/>
                    <a:lstStyle/>
                    <a:p>
                      <a:r>
                        <a:rPr lang="zh-CN" altLang="en-US" sz="1200" b="1" dirty="0">
                          <a:solidFill>
                            <a:schemeClr val="tx1">
                              <a:lumMod val="85000"/>
                              <a:lumOff val="15000"/>
                            </a:schemeClr>
                          </a:solidFill>
                          <a:latin typeface="+mn-ea"/>
                          <a:ea typeface="+mn-ea"/>
                        </a:rPr>
                        <a:t>生产排单规则复杂，工作量大，不够及时 </a:t>
                      </a:r>
                      <a:endParaRPr lang="zh-CN" altLang="en-US" sz="120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accent1">
                              <a:lumMod val="75000"/>
                            </a:schemeClr>
                          </a:solidFill>
                          <a:latin typeface="+mn-ea"/>
                          <a:ea typeface="+mn-ea"/>
                        </a:rPr>
                        <a:t>手工操作</a:t>
                      </a:r>
                      <a:endParaRPr lang="en-US" altLang="zh-CN" sz="1200" b="1" dirty="0">
                        <a:solidFill>
                          <a:schemeClr val="accent1">
                            <a:lumMod val="75000"/>
                          </a:schemeClr>
                        </a:solidFill>
                        <a:latin typeface="+mn-ea"/>
                        <a:ea typeface="+mn-ea"/>
                      </a:endParaRPr>
                    </a:p>
                  </a:txBody>
                  <a:tcPr/>
                </a:tc>
              </a:tr>
              <a:tr h="235413">
                <a:tc>
                  <a:txBody>
                    <a:bodyPr/>
                    <a:lstStyle/>
                    <a:p>
                      <a:r>
                        <a:rPr lang="en-US" altLang="zh-CN" sz="1200" dirty="0">
                          <a:latin typeface="+mn-ea"/>
                          <a:ea typeface="+mn-ea"/>
                        </a:rPr>
                        <a:t>7</a:t>
                      </a:r>
                      <a:endParaRPr lang="zh-CN" altLang="en-US" sz="1200" dirty="0">
                        <a:latin typeface="+mn-ea"/>
                        <a:ea typeface="+mn-ea"/>
                      </a:endParaRPr>
                    </a:p>
                  </a:txBody>
                  <a:tcPr/>
                </a:tc>
                <a:tc>
                  <a:txBody>
                    <a:bodyPr/>
                    <a:lstStyle/>
                    <a:p>
                      <a:r>
                        <a:rPr lang="zh-CN" altLang="en-US" sz="1200" b="1" dirty="0">
                          <a:solidFill>
                            <a:schemeClr val="tx1">
                              <a:lumMod val="85000"/>
                              <a:lumOff val="15000"/>
                            </a:schemeClr>
                          </a:solidFill>
                          <a:latin typeface="+mn-ea"/>
                          <a:ea typeface="+mn-ea"/>
                        </a:rPr>
                        <a:t>零部件规格多变、工艺路线多变 </a:t>
                      </a:r>
                      <a:endParaRPr lang="zh-CN" altLang="en-US" sz="120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accent1">
                              <a:lumMod val="75000"/>
                            </a:schemeClr>
                          </a:solidFill>
                          <a:latin typeface="+mn-ea"/>
                          <a:ea typeface="+mn-ea"/>
                        </a:rPr>
                        <a:t>缺乏系统管理，无法自行配置</a:t>
                      </a:r>
                      <a:endParaRPr lang="en-US" altLang="zh-CN" sz="1200" b="1" dirty="0">
                        <a:solidFill>
                          <a:schemeClr val="accent1">
                            <a:lumMod val="75000"/>
                          </a:schemeClr>
                        </a:solidFill>
                        <a:latin typeface="+mn-ea"/>
                        <a:ea typeface="+mn-ea"/>
                      </a:endParaRPr>
                    </a:p>
                  </a:txBody>
                  <a:tcPr/>
                </a:tc>
              </a:tr>
              <a:tr h="230927">
                <a:tc>
                  <a:txBody>
                    <a:bodyPr/>
                    <a:lstStyle/>
                    <a:p>
                      <a:r>
                        <a:rPr lang="en-US" altLang="zh-CN" sz="1200" dirty="0">
                          <a:latin typeface="+mn-ea"/>
                          <a:ea typeface="+mn-ea"/>
                        </a:rPr>
                        <a:t>8</a:t>
                      </a:r>
                      <a:endParaRPr lang="zh-CN" altLang="en-US" sz="1200" dirty="0">
                        <a:latin typeface="+mn-ea"/>
                        <a:ea typeface="+mn-ea"/>
                      </a:endParaRPr>
                    </a:p>
                  </a:txBody>
                  <a:tcPr/>
                </a:tc>
                <a:tc>
                  <a:txBody>
                    <a:bodyPr/>
                    <a:lstStyle/>
                    <a:p>
                      <a:r>
                        <a:rPr lang="zh-CN" altLang="en-US" sz="1200" b="1" dirty="0">
                          <a:solidFill>
                            <a:schemeClr val="tx1">
                              <a:lumMod val="85000"/>
                              <a:lumOff val="15000"/>
                            </a:schemeClr>
                          </a:solidFill>
                          <a:latin typeface="+mn-ea"/>
                          <a:ea typeface="+mn-ea"/>
                        </a:rPr>
                        <a:t>数据采集单一、费时、昂贵和易出错 </a:t>
                      </a:r>
                      <a:endParaRPr lang="zh-CN" altLang="en-US" sz="120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accent1">
                              <a:lumMod val="75000"/>
                            </a:schemeClr>
                          </a:solidFill>
                          <a:latin typeface="+mn-ea"/>
                          <a:ea typeface="+mn-ea"/>
                        </a:rPr>
                        <a:t>手工操作</a:t>
                      </a:r>
                      <a:endParaRPr lang="en-US" altLang="zh-CN" sz="1200" b="1" dirty="0">
                        <a:solidFill>
                          <a:schemeClr val="accent1">
                            <a:lumMod val="75000"/>
                          </a:schemeClr>
                        </a:solidFill>
                        <a:latin typeface="+mn-ea"/>
                        <a:ea typeface="+mn-ea"/>
                      </a:endParaRPr>
                    </a:p>
                  </a:txBody>
                  <a:tcPr/>
                </a:tc>
              </a:tr>
              <a:tr h="235413">
                <a:tc>
                  <a:txBody>
                    <a:bodyPr/>
                    <a:lstStyle/>
                    <a:p>
                      <a:r>
                        <a:rPr lang="en-US" altLang="zh-CN" sz="1200" dirty="0">
                          <a:latin typeface="+mn-ea"/>
                          <a:ea typeface="+mn-ea"/>
                        </a:rPr>
                        <a:t>9</a:t>
                      </a:r>
                      <a:endParaRPr lang="zh-CN" altLang="en-US" sz="1200" dirty="0">
                        <a:latin typeface="+mn-ea"/>
                        <a:ea typeface="+mn-ea"/>
                      </a:endParaRPr>
                    </a:p>
                  </a:txBody>
                  <a:tcPr/>
                </a:tc>
                <a:tc>
                  <a:txBody>
                    <a:bodyPr/>
                    <a:lstStyle/>
                    <a:p>
                      <a:r>
                        <a:rPr lang="zh-CN" altLang="en-US" sz="1200" b="1" dirty="0">
                          <a:solidFill>
                            <a:schemeClr val="tx1">
                              <a:lumMod val="85000"/>
                              <a:lumOff val="15000"/>
                            </a:schemeClr>
                          </a:solidFill>
                          <a:latin typeface="+mn-ea"/>
                          <a:ea typeface="+mn-ea"/>
                        </a:rPr>
                        <a:t>数据收集的精度无法保证 </a:t>
                      </a:r>
                      <a:endParaRPr lang="zh-CN" altLang="en-US" sz="120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accent1">
                              <a:lumMod val="75000"/>
                            </a:schemeClr>
                          </a:solidFill>
                          <a:latin typeface="+mn-ea"/>
                          <a:ea typeface="+mn-ea"/>
                        </a:rPr>
                        <a:t>手工操作</a:t>
                      </a:r>
                      <a:endParaRPr lang="en-US" altLang="zh-CN" sz="1200" b="1" dirty="0">
                        <a:solidFill>
                          <a:schemeClr val="accent1">
                            <a:lumMod val="75000"/>
                          </a:schemeClr>
                        </a:solidFill>
                        <a:latin typeface="+mn-ea"/>
                        <a:ea typeface="+mn-ea"/>
                      </a:endParaRPr>
                    </a:p>
                  </a:txBody>
                  <a:tcPr/>
                </a:tc>
              </a:tr>
              <a:tr h="235413">
                <a:tc>
                  <a:txBody>
                    <a:bodyPr/>
                    <a:lstStyle/>
                    <a:p>
                      <a:r>
                        <a:rPr lang="en-US" altLang="zh-CN" sz="1200" dirty="0">
                          <a:latin typeface="+mn-ea"/>
                          <a:ea typeface="+mn-ea"/>
                        </a:rPr>
                        <a:t>10</a:t>
                      </a:r>
                      <a:endParaRPr lang="zh-CN" altLang="en-US" sz="1200" dirty="0">
                        <a:latin typeface="+mn-ea"/>
                        <a:ea typeface="+mn-ea"/>
                      </a:endParaRPr>
                    </a:p>
                  </a:txBody>
                  <a:tcPr/>
                </a:tc>
                <a:tc>
                  <a:txBody>
                    <a:bodyPr/>
                    <a:lstStyle/>
                    <a:p>
                      <a:r>
                        <a:rPr lang="zh-CN" altLang="en-US" sz="1200" b="1" dirty="0">
                          <a:solidFill>
                            <a:schemeClr val="tx1">
                              <a:lumMod val="85000"/>
                              <a:lumOff val="15000"/>
                            </a:schemeClr>
                          </a:solidFill>
                          <a:latin typeface="+mn-ea"/>
                          <a:ea typeface="+mn-ea"/>
                        </a:rPr>
                        <a:t>生产排单规则复杂，工作量大，不够及时 </a:t>
                      </a:r>
                      <a:endParaRPr lang="zh-CN" altLang="en-US" sz="120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accent1">
                              <a:lumMod val="75000"/>
                            </a:schemeClr>
                          </a:solidFill>
                          <a:latin typeface="+mn-ea"/>
                          <a:ea typeface="+mn-ea"/>
                        </a:rPr>
                        <a:t>手工操作</a:t>
                      </a:r>
                      <a:endParaRPr lang="en-US" altLang="zh-CN" sz="1200" b="1" dirty="0">
                        <a:solidFill>
                          <a:schemeClr val="accent1">
                            <a:lumMod val="75000"/>
                          </a:schemeClr>
                        </a:solidFill>
                        <a:latin typeface="+mn-ea"/>
                        <a:ea typeface="+mn-ea"/>
                      </a:endParaRPr>
                    </a:p>
                  </a:txBody>
                  <a:tcPr/>
                </a:tc>
              </a:tr>
              <a:tr h="392355">
                <a:tc>
                  <a:txBody>
                    <a:bodyPr/>
                    <a:lstStyle/>
                    <a:p>
                      <a:r>
                        <a:rPr lang="en-US" altLang="zh-CN" sz="1200" dirty="0">
                          <a:latin typeface="+mn-ea"/>
                          <a:ea typeface="+mn-ea"/>
                        </a:rPr>
                        <a:t>11</a:t>
                      </a:r>
                      <a:endParaRPr lang="zh-CN" altLang="en-US" sz="1200" dirty="0">
                        <a:latin typeface="+mn-ea"/>
                        <a:ea typeface="+mn-ea"/>
                      </a:endParaRPr>
                    </a:p>
                  </a:txBody>
                  <a:tcPr/>
                </a:tc>
                <a:tc>
                  <a:txBody>
                    <a:bodyPr/>
                    <a:lstStyle/>
                    <a:p>
                      <a:r>
                        <a:rPr lang="zh-CN" altLang="en-US" sz="1200" b="1" dirty="0">
                          <a:solidFill>
                            <a:schemeClr val="tx1">
                              <a:lumMod val="85000"/>
                              <a:lumOff val="15000"/>
                            </a:schemeClr>
                          </a:solidFill>
                          <a:latin typeface="+mn-ea"/>
                          <a:ea typeface="+mn-ea"/>
                        </a:rPr>
                        <a:t>纸质装配单使用量大，易污损丢失，无法实时更新 </a:t>
                      </a:r>
                      <a:endParaRPr lang="zh-CN" altLang="en-US" sz="120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accent1">
                              <a:lumMod val="75000"/>
                            </a:schemeClr>
                          </a:solidFill>
                          <a:latin typeface="+mn-ea"/>
                          <a:ea typeface="+mn-ea"/>
                        </a:rPr>
                        <a:t>不可视化且保管成本高</a:t>
                      </a:r>
                      <a:endParaRPr lang="en-US" altLang="zh-CN" sz="1200" b="1" dirty="0">
                        <a:solidFill>
                          <a:schemeClr val="accent1">
                            <a:lumMod val="75000"/>
                          </a:schemeClr>
                        </a:solidFill>
                        <a:latin typeface="+mn-ea"/>
                        <a:ea typeface="+mn-ea"/>
                      </a:endParaRPr>
                    </a:p>
                    <a:p>
                      <a:endParaRPr lang="zh-CN" altLang="en-US" sz="1200" dirty="0">
                        <a:latin typeface="+mn-ea"/>
                        <a:ea typeface="+mn-ea"/>
                      </a:endParaRPr>
                    </a:p>
                  </a:txBody>
                  <a:tcPr/>
                </a:tc>
              </a:tr>
              <a:tr h="235413">
                <a:tc>
                  <a:txBody>
                    <a:bodyPr/>
                    <a:lstStyle/>
                    <a:p>
                      <a:r>
                        <a:rPr lang="en-US" altLang="zh-CN" sz="1200" dirty="0">
                          <a:latin typeface="+mn-ea"/>
                          <a:ea typeface="+mn-ea"/>
                        </a:rPr>
                        <a:t>12</a:t>
                      </a:r>
                      <a:endParaRPr lang="zh-CN" altLang="en-US" sz="1200" dirty="0">
                        <a:latin typeface="+mn-ea"/>
                        <a:ea typeface="+mn-ea"/>
                      </a:endParaRPr>
                    </a:p>
                  </a:txBody>
                  <a:tcPr/>
                </a:tc>
                <a:tc>
                  <a:txBody>
                    <a:bodyPr/>
                    <a:lstStyle/>
                    <a:p>
                      <a:r>
                        <a:rPr lang="zh-CN" altLang="en-US" sz="1200" b="1" dirty="0">
                          <a:solidFill>
                            <a:schemeClr val="tx1">
                              <a:lumMod val="85000"/>
                              <a:lumOff val="15000"/>
                            </a:schemeClr>
                          </a:solidFill>
                          <a:latin typeface="+mn-ea"/>
                          <a:ea typeface="+mn-ea"/>
                        </a:rPr>
                        <a:t>生产过程易出错，没有控制 </a:t>
                      </a:r>
                      <a:endParaRPr lang="zh-CN" altLang="en-US" sz="120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accent1">
                              <a:lumMod val="75000"/>
                            </a:schemeClr>
                          </a:solidFill>
                          <a:latin typeface="+mn-ea"/>
                          <a:ea typeface="+mn-ea"/>
                        </a:rPr>
                        <a:t>缺乏防错、出错提醒</a:t>
                      </a:r>
                      <a:endParaRPr lang="en-US" altLang="zh-CN" sz="1200" b="1" dirty="0">
                        <a:solidFill>
                          <a:schemeClr val="accent1">
                            <a:lumMod val="75000"/>
                          </a:schemeClr>
                        </a:solidFill>
                        <a:latin typeface="+mn-ea"/>
                        <a:ea typeface="+mn-ea"/>
                      </a:endParaRPr>
                    </a:p>
                  </a:txBody>
                  <a:tcPr/>
                </a:tc>
              </a:tr>
              <a:tr h="235413">
                <a:tc>
                  <a:txBody>
                    <a:bodyPr/>
                    <a:lstStyle/>
                    <a:p>
                      <a:r>
                        <a:rPr lang="en-US" altLang="zh-CN" sz="1200" dirty="0">
                          <a:latin typeface="+mn-ea"/>
                          <a:ea typeface="+mn-ea"/>
                        </a:rPr>
                        <a:t>13</a:t>
                      </a:r>
                      <a:endParaRPr lang="zh-CN" altLang="en-US" sz="1200" dirty="0">
                        <a:latin typeface="+mn-ea"/>
                        <a:ea typeface="+mn-ea"/>
                      </a:endParaRPr>
                    </a:p>
                  </a:txBody>
                  <a:tcPr/>
                </a:tc>
                <a:tc>
                  <a:txBody>
                    <a:bodyPr/>
                    <a:lstStyle/>
                    <a:p>
                      <a:r>
                        <a:rPr lang="zh-CN" altLang="en-US" sz="1200" b="1" dirty="0">
                          <a:solidFill>
                            <a:schemeClr val="tx1">
                              <a:lumMod val="85000"/>
                              <a:lumOff val="15000"/>
                            </a:schemeClr>
                          </a:solidFill>
                          <a:latin typeface="+mn-ea"/>
                          <a:ea typeface="+mn-ea"/>
                        </a:rPr>
                        <a:t>缺乏实时生产执行汇总报告 </a:t>
                      </a:r>
                      <a:endParaRPr lang="zh-CN" altLang="en-US" sz="120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accent1">
                              <a:lumMod val="75000"/>
                            </a:schemeClr>
                          </a:solidFill>
                          <a:latin typeface="+mn-ea"/>
                          <a:ea typeface="+mn-ea"/>
                        </a:rPr>
                        <a:t>即不及时也不准确</a:t>
                      </a:r>
                      <a:endParaRPr lang="en-US" altLang="zh-CN" sz="1200" b="1" dirty="0">
                        <a:solidFill>
                          <a:schemeClr val="accent1">
                            <a:lumMod val="75000"/>
                          </a:schemeClr>
                        </a:solidFill>
                        <a:latin typeface="+mn-ea"/>
                        <a:ea typeface="+mn-ea"/>
                      </a:endParaRPr>
                    </a:p>
                  </a:txBody>
                  <a:tcPr/>
                </a:tc>
              </a:tr>
            </a:tbl>
          </a:graphicData>
        </a:graphic>
      </p:graphicFrame>
      <p:sp>
        <p:nvSpPr>
          <p:cNvPr id="15" name="TextBox 5"/>
          <p:cNvSpPr txBox="1"/>
          <p:nvPr/>
        </p:nvSpPr>
        <p:spPr>
          <a:xfrm>
            <a:off x="351531" y="4114858"/>
            <a:ext cx="1796173" cy="307777"/>
          </a:xfrm>
          <a:prstGeom prst="rect">
            <a:avLst/>
          </a:prstGeom>
          <a:noFill/>
        </p:spPr>
        <p:txBody>
          <a:bodyPr wrap="square" rtlCol="0">
            <a:spAutoFit/>
          </a:bodyPr>
          <a:lstStyle/>
          <a:p>
            <a:r>
              <a:rPr lang="zh-CN" altLang="en-US" sz="1400" b="1" dirty="0">
                <a:latin typeface="+mn-ea"/>
                <a:cs typeface="Arial Unicode MS" panose="020B0604020202020204" pitchFamily="34" charset="-122"/>
              </a:rPr>
              <a:t>痛苦与机会</a:t>
            </a:r>
            <a:endParaRPr lang="en-US" altLang="zh-CN" sz="1400" b="1" dirty="0">
              <a:latin typeface="+mn-ea"/>
              <a:cs typeface="Arial Unicode MS" panose="020B0604020202020204" pitchFamily="34" charset="-122"/>
            </a:endParaRPr>
          </a:p>
        </p:txBody>
      </p:sp>
      <p:sp>
        <p:nvSpPr>
          <p:cNvPr id="21" name="TextBox 5"/>
          <p:cNvSpPr txBox="1"/>
          <p:nvPr/>
        </p:nvSpPr>
        <p:spPr>
          <a:xfrm>
            <a:off x="3450549" y="21233247"/>
            <a:ext cx="1796173" cy="307777"/>
          </a:xfrm>
          <a:prstGeom prst="rect">
            <a:avLst/>
          </a:prstGeom>
          <a:noFill/>
        </p:spPr>
        <p:txBody>
          <a:bodyPr wrap="square" rtlCol="0">
            <a:spAutoFit/>
          </a:bodyPr>
          <a:lstStyle/>
          <a:p>
            <a:r>
              <a:rPr lang="zh-CN" altLang="en-US" sz="1400" b="1" dirty="0">
                <a:latin typeface="+mn-ea"/>
                <a:cs typeface="Arial Unicode MS" panose="020B0604020202020204" pitchFamily="34" charset="-122"/>
              </a:rPr>
              <a:t>数字化看板</a:t>
            </a:r>
            <a:endParaRPr lang="en-US" altLang="zh-CN" sz="1400" b="1" dirty="0">
              <a:latin typeface="+mn-ea"/>
              <a:cs typeface="Arial Unicode MS" panose="020B0604020202020204" pitchFamily="34" charset="-122"/>
            </a:endParaRPr>
          </a:p>
        </p:txBody>
      </p:sp>
      <p:pic>
        <p:nvPicPr>
          <p:cNvPr id="23" name="图片 22"/>
          <p:cNvPicPr>
            <a:picLocks noChangeAspect="1"/>
          </p:cNvPicPr>
          <p:nvPr/>
        </p:nvPicPr>
        <p:blipFill>
          <a:blip r:embed="rId1"/>
          <a:stretch>
            <a:fillRect/>
          </a:stretch>
        </p:blipFill>
        <p:spPr>
          <a:xfrm>
            <a:off x="283617" y="18947547"/>
            <a:ext cx="3449854" cy="2117081"/>
          </a:xfrm>
          <a:prstGeom prst="rect">
            <a:avLst/>
          </a:prstGeom>
        </p:spPr>
      </p:pic>
      <p:pic>
        <p:nvPicPr>
          <p:cNvPr id="2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967" y="21559994"/>
            <a:ext cx="3454224" cy="211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5"/>
          <p:cNvSpPr txBox="1"/>
          <p:nvPr/>
        </p:nvSpPr>
        <p:spPr>
          <a:xfrm>
            <a:off x="649475" y="18788165"/>
            <a:ext cx="1796173" cy="307777"/>
          </a:xfrm>
          <a:prstGeom prst="rect">
            <a:avLst/>
          </a:prstGeom>
          <a:noFill/>
        </p:spPr>
        <p:txBody>
          <a:bodyPr wrap="square" rtlCol="0">
            <a:spAutoFit/>
          </a:bodyPr>
          <a:lstStyle/>
          <a:p>
            <a:r>
              <a:rPr lang="zh-CN" altLang="en-US" sz="1400" b="1" dirty="0">
                <a:latin typeface="+mn-ea"/>
                <a:cs typeface="Arial Unicode MS" panose="020B0604020202020204" pitchFamily="34" charset="-122"/>
              </a:rPr>
              <a:t>软件功能</a:t>
            </a:r>
            <a:endParaRPr lang="en-US" altLang="zh-CN" sz="1400" b="1" dirty="0">
              <a:latin typeface="+mn-ea"/>
              <a:cs typeface="Arial Unicode MS" panose="020B0604020202020204" pitchFamily="34" charset="-122"/>
            </a:endParaRPr>
          </a:p>
        </p:txBody>
      </p:sp>
      <p:pic>
        <p:nvPicPr>
          <p:cNvPr id="32" name="图片 31"/>
          <p:cNvPicPr>
            <a:picLocks noChangeAspect="1"/>
          </p:cNvPicPr>
          <p:nvPr/>
        </p:nvPicPr>
        <p:blipFill>
          <a:blip r:embed="rId3"/>
          <a:stretch>
            <a:fillRect/>
          </a:stretch>
        </p:blipFill>
        <p:spPr>
          <a:xfrm>
            <a:off x="3820188" y="19208631"/>
            <a:ext cx="2788821" cy="1575943"/>
          </a:xfrm>
          <a:prstGeom prst="rect">
            <a:avLst/>
          </a:prstGeom>
        </p:spPr>
      </p:pic>
      <p:sp>
        <p:nvSpPr>
          <p:cNvPr id="33" name="TextBox 5"/>
          <p:cNvSpPr txBox="1"/>
          <p:nvPr/>
        </p:nvSpPr>
        <p:spPr>
          <a:xfrm>
            <a:off x="4020145" y="18863876"/>
            <a:ext cx="1796173" cy="307777"/>
          </a:xfrm>
          <a:prstGeom prst="rect">
            <a:avLst/>
          </a:prstGeom>
          <a:noFill/>
        </p:spPr>
        <p:txBody>
          <a:bodyPr wrap="square" rtlCol="0">
            <a:spAutoFit/>
          </a:bodyPr>
          <a:lstStyle/>
          <a:p>
            <a:r>
              <a:rPr lang="zh-CN" altLang="en-US" sz="1400" b="1" dirty="0">
                <a:latin typeface="+mn-ea"/>
                <a:cs typeface="Arial Unicode MS" panose="020B0604020202020204" pitchFamily="34" charset="-122"/>
              </a:rPr>
              <a:t>信息化集成</a:t>
            </a:r>
            <a:endParaRPr lang="en-US" altLang="zh-CN" sz="1400" b="1" dirty="0">
              <a:latin typeface="+mn-ea"/>
              <a:cs typeface="Arial Unicode MS" panose="020B0604020202020204" pitchFamily="34" charset="-122"/>
            </a:endParaRPr>
          </a:p>
        </p:txBody>
      </p:sp>
      <p:pic>
        <p:nvPicPr>
          <p:cNvPr id="3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832" y="21648061"/>
            <a:ext cx="1505116" cy="1781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5"/>
          <p:cNvSpPr txBox="1"/>
          <p:nvPr/>
        </p:nvSpPr>
        <p:spPr>
          <a:xfrm>
            <a:off x="272824" y="21315228"/>
            <a:ext cx="1796173" cy="307777"/>
          </a:xfrm>
          <a:prstGeom prst="rect">
            <a:avLst/>
          </a:prstGeom>
          <a:noFill/>
        </p:spPr>
        <p:txBody>
          <a:bodyPr wrap="square" rtlCol="0">
            <a:spAutoFit/>
          </a:bodyPr>
          <a:lstStyle/>
          <a:p>
            <a:r>
              <a:rPr lang="zh-CN" altLang="en-US" sz="1400" b="1" dirty="0">
                <a:latin typeface="+mn-ea"/>
                <a:cs typeface="Arial Unicode MS" panose="020B0604020202020204" pitchFamily="34" charset="-122"/>
              </a:rPr>
              <a:t>设备集成</a:t>
            </a:r>
            <a:endParaRPr lang="en-US" altLang="zh-CN" sz="1400" b="1" dirty="0">
              <a:latin typeface="+mn-ea"/>
              <a:cs typeface="Arial Unicode MS" panose="020B0604020202020204" pitchFamily="34" charset="-122"/>
            </a:endParaRPr>
          </a:p>
        </p:txBody>
      </p:sp>
      <p:sp>
        <p:nvSpPr>
          <p:cNvPr id="37" name="矩形 36"/>
          <p:cNvSpPr/>
          <p:nvPr/>
        </p:nvSpPr>
        <p:spPr>
          <a:xfrm>
            <a:off x="3452643" y="3469626"/>
            <a:ext cx="3023058" cy="430887"/>
          </a:xfrm>
          <a:prstGeom prst="rect">
            <a:avLst/>
          </a:prstGeom>
        </p:spPr>
        <p:txBody>
          <a:bodyPr wrap="square">
            <a:spAutoFit/>
          </a:bodyPr>
          <a:lstStyle/>
          <a:p>
            <a:r>
              <a:rPr lang="en-US" altLang="zh-CN" sz="1100" b="1" dirty="0">
                <a:solidFill>
                  <a:schemeClr val="accent6">
                    <a:lumMod val="75000"/>
                  </a:schemeClr>
                </a:solidFill>
                <a:latin typeface="+mn-ea"/>
                <a:cs typeface="Arial Unicode MS" panose="020B0604020202020204" pitchFamily="34" charset="-122"/>
              </a:rPr>
              <a:t>——</a:t>
            </a:r>
            <a:r>
              <a:rPr lang="zh-CN" altLang="en-US" sz="1100" b="1" dirty="0">
                <a:solidFill>
                  <a:schemeClr val="accent6">
                    <a:lumMod val="75000"/>
                  </a:schemeClr>
                </a:solidFill>
                <a:latin typeface="+mn-ea"/>
                <a:cs typeface="Arial Unicode MS" panose="020B0604020202020204" pitchFamily="34" charset="-122"/>
              </a:rPr>
              <a:t>标准工时、实际工时的管理和优化，人员绩效管理</a:t>
            </a:r>
            <a:endParaRPr lang="zh-CN" altLang="en-US" sz="1100" b="1" dirty="0">
              <a:solidFill>
                <a:schemeClr val="accent6">
                  <a:lumMod val="75000"/>
                </a:schemeClr>
              </a:solidFill>
              <a:latin typeface="+mn-ea"/>
              <a:cs typeface="Arial Unicode MS" panose="020B0604020202020204" pitchFamily="34" charset="-122"/>
            </a:endParaRPr>
          </a:p>
        </p:txBody>
      </p:sp>
      <p:sp>
        <p:nvSpPr>
          <p:cNvPr id="38" name="矩形 37"/>
          <p:cNvSpPr/>
          <p:nvPr/>
        </p:nvSpPr>
        <p:spPr>
          <a:xfrm>
            <a:off x="302941" y="3555149"/>
            <a:ext cx="2984350" cy="455830"/>
          </a:xfrm>
          <a:prstGeom prst="rect">
            <a:avLst/>
          </a:prstGeom>
        </p:spPr>
        <p:txBody>
          <a:bodyPr wrap="square">
            <a:spAutoFit/>
          </a:bodyPr>
          <a:lstStyle/>
          <a:p>
            <a:pPr>
              <a:lnSpc>
                <a:spcPct val="110000"/>
              </a:lnSpc>
            </a:pPr>
            <a:r>
              <a:rPr lang="en-US" altLang="zh-CN" sz="1100" b="1" dirty="0">
                <a:solidFill>
                  <a:schemeClr val="accent6">
                    <a:lumMod val="75000"/>
                  </a:schemeClr>
                </a:solidFill>
                <a:latin typeface="+mn-ea"/>
                <a:cs typeface="Arial Unicode MS" panose="020B0604020202020204" pitchFamily="34" charset="-122"/>
              </a:rPr>
              <a:t>——</a:t>
            </a:r>
            <a:r>
              <a:rPr lang="zh-CN" altLang="en-US" sz="1100" b="1" dirty="0">
                <a:solidFill>
                  <a:schemeClr val="accent6">
                    <a:lumMod val="75000"/>
                  </a:schemeClr>
                </a:solidFill>
                <a:latin typeface="+mn-ea"/>
                <a:cs typeface="Arial Unicode MS" panose="020B0604020202020204" pitchFamily="34" charset="-122"/>
              </a:rPr>
              <a:t>缺陷产品召回制度、跟踪和分析产品的加工过程的质量数据，质量管理和质量控制</a:t>
            </a:r>
            <a:endParaRPr lang="zh-CN" altLang="en-US" sz="1100" b="1" dirty="0">
              <a:solidFill>
                <a:schemeClr val="accent6">
                  <a:lumMod val="75000"/>
                </a:schemeClr>
              </a:solidFill>
              <a:latin typeface="+mn-ea"/>
              <a:cs typeface="Arial Unicode MS" panose="020B0604020202020204" pitchFamily="34" charset="-122"/>
            </a:endParaRPr>
          </a:p>
        </p:txBody>
      </p:sp>
      <p:grpSp>
        <p:nvGrpSpPr>
          <p:cNvPr id="18" name="组合 17"/>
          <p:cNvGrpSpPr/>
          <p:nvPr/>
        </p:nvGrpSpPr>
        <p:grpSpPr>
          <a:xfrm>
            <a:off x="260022" y="8909731"/>
            <a:ext cx="5958620" cy="2759874"/>
            <a:chOff x="224364" y="11956210"/>
            <a:chExt cx="5958620" cy="2759874"/>
          </a:xfrm>
        </p:grpSpPr>
        <p:pic>
          <p:nvPicPr>
            <p:cNvPr id="14" name="图片 13"/>
            <p:cNvPicPr>
              <a:picLocks noChangeAspect="1"/>
            </p:cNvPicPr>
            <p:nvPr/>
          </p:nvPicPr>
          <p:blipFill>
            <a:blip r:embed="rId5"/>
            <a:stretch>
              <a:fillRect/>
            </a:stretch>
          </p:blipFill>
          <p:spPr>
            <a:xfrm>
              <a:off x="224364" y="12140450"/>
              <a:ext cx="5958620" cy="2575634"/>
            </a:xfrm>
            <a:prstGeom prst="rect">
              <a:avLst/>
            </a:prstGeom>
          </p:spPr>
        </p:pic>
        <p:sp>
          <p:nvSpPr>
            <p:cNvPr id="16" name="TextBox 5"/>
            <p:cNvSpPr txBox="1"/>
            <p:nvPr/>
          </p:nvSpPr>
          <p:spPr>
            <a:xfrm>
              <a:off x="292860" y="11956210"/>
              <a:ext cx="1796173" cy="307777"/>
            </a:xfrm>
            <a:prstGeom prst="rect">
              <a:avLst/>
            </a:prstGeom>
            <a:noFill/>
          </p:spPr>
          <p:txBody>
            <a:bodyPr wrap="square" rtlCol="0">
              <a:spAutoFit/>
            </a:bodyPr>
            <a:lstStyle/>
            <a:p>
              <a:r>
                <a:rPr lang="zh-CN" altLang="en-US" sz="1400" b="1" dirty="0">
                  <a:latin typeface="+mn-ea"/>
                  <a:cs typeface="Arial Unicode MS" panose="020B0604020202020204" pitchFamily="34" charset="-122"/>
                </a:rPr>
                <a:t>工艺模式</a:t>
              </a:r>
              <a:endParaRPr lang="en-US" altLang="zh-CN" sz="1400" b="1" dirty="0">
                <a:latin typeface="+mn-ea"/>
                <a:cs typeface="Arial Unicode MS" panose="020B0604020202020204" pitchFamily="34" charset="-122"/>
              </a:endParaRPr>
            </a:p>
          </p:txBody>
        </p:sp>
        <p:sp>
          <p:nvSpPr>
            <p:cNvPr id="13" name="矩形 12"/>
            <p:cNvSpPr/>
            <p:nvPr/>
          </p:nvSpPr>
          <p:spPr>
            <a:xfrm>
              <a:off x="3287291" y="13381836"/>
              <a:ext cx="1000125" cy="196904"/>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23158" y="13381836"/>
              <a:ext cx="2329555" cy="196904"/>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Picture 7" descr="FIM-彩色"/>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6189" y="24355545"/>
            <a:ext cx="1984452" cy="202088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5"/>
          <p:cNvSpPr txBox="1"/>
          <p:nvPr/>
        </p:nvSpPr>
        <p:spPr>
          <a:xfrm>
            <a:off x="4110052" y="23844171"/>
            <a:ext cx="1152128" cy="307777"/>
          </a:xfrm>
          <a:prstGeom prst="rect">
            <a:avLst/>
          </a:prstGeom>
          <a:noFill/>
        </p:spPr>
        <p:txBody>
          <a:bodyPr wrap="square" rtlCol="0">
            <a:spAutoFit/>
          </a:bodyPr>
          <a:lstStyle>
            <a:defPPr>
              <a:defRPr lang="en-US"/>
            </a:defPPr>
            <a:lvl1pPr>
              <a:defRPr sz="1400" b="1">
                <a:latin typeface="+mn-ea"/>
                <a:cs typeface="Arial Unicode MS" panose="020B0604020202020204" pitchFamily="34" charset="-122"/>
              </a:defRPr>
            </a:lvl1pPr>
          </a:lstStyle>
          <a:p>
            <a:r>
              <a:rPr lang="zh-CN" altLang="en-US" dirty="0"/>
              <a:t>电子文档</a:t>
            </a:r>
            <a:endParaRPr lang="en-US" altLang="zh-CN" dirty="0"/>
          </a:p>
        </p:txBody>
      </p:sp>
      <p:pic>
        <p:nvPicPr>
          <p:cNvPr id="34" name="图片 33"/>
          <p:cNvPicPr>
            <a:picLocks noChangeAspect="1"/>
          </p:cNvPicPr>
          <p:nvPr/>
        </p:nvPicPr>
        <p:blipFill>
          <a:blip r:embed="rId7"/>
          <a:stretch>
            <a:fillRect/>
          </a:stretch>
        </p:blipFill>
        <p:spPr>
          <a:xfrm>
            <a:off x="374380" y="24365988"/>
            <a:ext cx="3421166" cy="2020886"/>
          </a:xfrm>
          <a:prstGeom prst="rect">
            <a:avLst/>
          </a:prstGeom>
        </p:spPr>
      </p:pic>
      <p:sp>
        <p:nvSpPr>
          <p:cNvPr id="39" name="TextBox 5"/>
          <p:cNvSpPr txBox="1"/>
          <p:nvPr/>
        </p:nvSpPr>
        <p:spPr>
          <a:xfrm>
            <a:off x="488199" y="23833728"/>
            <a:ext cx="1152128" cy="307777"/>
          </a:xfrm>
          <a:prstGeom prst="rect">
            <a:avLst/>
          </a:prstGeom>
          <a:noFill/>
        </p:spPr>
        <p:txBody>
          <a:bodyPr wrap="square" rtlCol="0">
            <a:spAutoFit/>
          </a:bodyPr>
          <a:lstStyle>
            <a:defPPr>
              <a:defRPr lang="en-US"/>
            </a:defPPr>
            <a:lvl1pPr>
              <a:defRPr sz="1400" b="1">
                <a:latin typeface="+mn-ea"/>
                <a:cs typeface="Arial Unicode MS" panose="020B0604020202020204" pitchFamily="34" charset="-122"/>
              </a:defRPr>
            </a:lvl1pPr>
          </a:lstStyle>
          <a:p>
            <a:r>
              <a:rPr lang="zh-CN" altLang="en-US" dirty="0"/>
              <a:t>生产采集</a:t>
            </a:r>
            <a:endParaRPr lang="en-US" altLang="zh-CN" dirty="0"/>
          </a:p>
        </p:txBody>
      </p:sp>
      <p:sp>
        <p:nvSpPr>
          <p:cNvPr id="17" name="矩形 16"/>
          <p:cNvSpPr/>
          <p:nvPr/>
        </p:nvSpPr>
        <p:spPr>
          <a:xfrm>
            <a:off x="4143105" y="28241561"/>
            <a:ext cx="445293" cy="603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8"/>
          <a:stretch>
            <a:fillRect/>
          </a:stretch>
        </p:blipFill>
        <p:spPr>
          <a:xfrm>
            <a:off x="509851" y="14795949"/>
            <a:ext cx="5918639" cy="3642268"/>
          </a:xfrm>
          <a:prstGeom prst="rect">
            <a:avLst/>
          </a:prstGeom>
        </p:spPr>
      </p:pic>
      <p:sp>
        <p:nvSpPr>
          <p:cNvPr id="41" name="TextBox 5"/>
          <p:cNvSpPr txBox="1"/>
          <p:nvPr/>
        </p:nvSpPr>
        <p:spPr>
          <a:xfrm>
            <a:off x="374380" y="14258642"/>
            <a:ext cx="1152128" cy="307777"/>
          </a:xfrm>
          <a:prstGeom prst="rect">
            <a:avLst/>
          </a:prstGeom>
          <a:noFill/>
        </p:spPr>
        <p:txBody>
          <a:bodyPr wrap="square" rtlCol="0">
            <a:spAutoFit/>
          </a:bodyPr>
          <a:lstStyle>
            <a:defPPr>
              <a:defRPr lang="en-US"/>
            </a:defPPr>
            <a:lvl1pPr>
              <a:defRPr sz="1400" b="1">
                <a:latin typeface="+mn-ea"/>
                <a:cs typeface="Arial Unicode MS" panose="020B0604020202020204" pitchFamily="34" charset="-122"/>
              </a:defRPr>
            </a:lvl1pPr>
          </a:lstStyle>
          <a:p>
            <a:r>
              <a:rPr lang="zh-CN" altLang="en-US" dirty="0"/>
              <a:t>软件功能</a:t>
            </a:r>
            <a:endParaRPr lang="en-US" altLang="zh-CN" dirty="0"/>
          </a:p>
        </p:txBody>
      </p:sp>
      <p:pic>
        <p:nvPicPr>
          <p:cNvPr id="42" name="图片 41"/>
          <p:cNvPicPr>
            <a:picLocks noChangeAspect="1"/>
          </p:cNvPicPr>
          <p:nvPr/>
        </p:nvPicPr>
        <p:blipFill>
          <a:blip r:embed="rId9"/>
          <a:stretch>
            <a:fillRect/>
          </a:stretch>
        </p:blipFill>
        <p:spPr>
          <a:xfrm>
            <a:off x="273554" y="11921107"/>
            <a:ext cx="6154936" cy="21414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79402" y="558160"/>
            <a:ext cx="6669895" cy="345495"/>
          </a:xfrm>
          <a:prstGeom prst="rect">
            <a:avLst/>
          </a:prstGeom>
          <a:solidFill>
            <a:srgbClr val="0070C0"/>
          </a:solidFill>
          <a:ln w="9525" cap="flat" cmpd="sng" algn="ctr">
            <a:noFill/>
            <a:prstDash val="solid"/>
            <a:round/>
            <a:headEnd type="none" w="med" len="med"/>
            <a:tailEnd type="none" w="med" len="med"/>
          </a:ln>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lang="zh-CN" altLang="en-US" sz="1400" b="1" dirty="0">
                <a:solidFill>
                  <a:schemeClr val="bg1"/>
                </a:solidFill>
                <a:cs typeface="+mn-ea"/>
                <a:sym typeface="+mn-lt"/>
              </a:rPr>
              <a:t>工业电气行业</a:t>
            </a:r>
            <a:r>
              <a:rPr lang="en-US" altLang="zh-CN" sz="1400" b="1" dirty="0">
                <a:solidFill>
                  <a:schemeClr val="bg1"/>
                </a:solidFill>
                <a:cs typeface="+mn-ea"/>
                <a:sym typeface="+mn-lt"/>
              </a:rPr>
              <a:t>—</a:t>
            </a:r>
            <a:r>
              <a:rPr lang="zh-CN" altLang="en-US" sz="1400" b="1" dirty="0">
                <a:solidFill>
                  <a:schemeClr val="bg1"/>
                </a:solidFill>
                <a:cs typeface="+mn-ea"/>
                <a:sym typeface="+mn-lt"/>
              </a:rPr>
              <a:t>中压、高压电气</a:t>
            </a:r>
            <a:endParaRPr kumimoji="0" lang="en-US" altLang="zh-CN" sz="1400" b="1" i="0" u="none" strike="noStrike" cap="none" normalizeH="0" baseline="0" dirty="0">
              <a:ln>
                <a:noFill/>
              </a:ln>
              <a:solidFill>
                <a:schemeClr val="bg1"/>
              </a:solidFill>
              <a:effectLst/>
              <a:cs typeface="+mn-ea"/>
              <a:sym typeface="+mn-lt"/>
            </a:endParaRPr>
          </a:p>
        </p:txBody>
      </p:sp>
      <p:sp>
        <p:nvSpPr>
          <p:cNvPr id="3" name="内容占位符 2"/>
          <p:cNvSpPr txBox="1"/>
          <p:nvPr/>
        </p:nvSpPr>
        <p:spPr>
          <a:xfrm>
            <a:off x="184479" y="2647354"/>
            <a:ext cx="6459737" cy="2433905"/>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457200">
              <a:lnSpc>
                <a:spcPct val="150000"/>
              </a:lnSpc>
              <a:spcBef>
                <a:spcPts val="0"/>
              </a:spcBef>
              <a:buNone/>
            </a:pPr>
            <a:r>
              <a:rPr lang="zh-CN" altLang="en-US" sz="1800" b="1" dirty="0">
                <a:solidFill>
                  <a:srgbClr val="0579CB"/>
                </a:solidFill>
              </a:rPr>
              <a:t>涉及产品</a:t>
            </a:r>
            <a:r>
              <a:rPr lang="en-US" altLang="zh-CN" sz="1800" b="1" dirty="0">
                <a:solidFill>
                  <a:srgbClr val="0579CB"/>
                </a:solidFill>
              </a:rPr>
              <a:t>:</a:t>
            </a:r>
            <a:endParaRPr lang="en-US" altLang="zh-CN" sz="1800" b="1" dirty="0">
              <a:solidFill>
                <a:srgbClr val="0579CB"/>
              </a:solidFill>
            </a:endParaRPr>
          </a:p>
          <a:p>
            <a:pPr marL="0" indent="0">
              <a:lnSpc>
                <a:spcPct val="150000"/>
              </a:lnSpc>
              <a:spcBef>
                <a:spcPts val="0"/>
              </a:spcBef>
              <a:buNone/>
            </a:pPr>
            <a:r>
              <a:rPr lang="zh-CN" altLang="en-US" sz="1100" dirty="0">
                <a:solidFill>
                  <a:prstClr val="black"/>
                </a:solidFill>
                <a:latin typeface="Calibri" panose="020F0502020204030204"/>
                <a:ea typeface="等线" panose="02010600030101010101" pitchFamily="2" charset="-122"/>
              </a:rPr>
              <a:t>高压电气、中低压成套电器、</a:t>
            </a:r>
            <a:r>
              <a:rPr lang="zh-CN" altLang="en-US" sz="1100" dirty="0">
                <a:solidFill>
                  <a:prstClr val="black"/>
                </a:solidFill>
                <a:latin typeface="Calibri" panose="020F0502020204030204"/>
                <a:ea typeface="等线" panose="02010600030101010101" pitchFamily="2" charset="-122"/>
                <a:hlinkClick r:id="rId1"/>
              </a:rPr>
              <a:t>封闭母线</a:t>
            </a:r>
            <a:r>
              <a:rPr lang="zh-CN" altLang="en-US" sz="1100" dirty="0">
                <a:solidFill>
                  <a:prstClr val="black"/>
                </a:solidFill>
                <a:latin typeface="Calibri" panose="020F0502020204030204"/>
                <a:ea typeface="等线" panose="02010600030101010101" pitchFamily="2" charset="-122"/>
              </a:rPr>
              <a:t>、直流开关设备、桥架母线</a:t>
            </a:r>
            <a:endParaRPr lang="en-US" altLang="zh-CN" sz="1100" dirty="0">
              <a:solidFill>
                <a:prstClr val="black"/>
              </a:solidFill>
              <a:latin typeface="Calibri" panose="020F0502020204030204"/>
              <a:ea typeface="等线" panose="02010600030101010101" pitchFamily="2" charset="-122"/>
            </a:endParaRPr>
          </a:p>
        </p:txBody>
      </p:sp>
      <p:sp>
        <p:nvSpPr>
          <p:cNvPr id="5" name="内容占位符 2"/>
          <p:cNvSpPr txBox="1"/>
          <p:nvPr/>
        </p:nvSpPr>
        <p:spPr>
          <a:xfrm>
            <a:off x="93080" y="1408966"/>
            <a:ext cx="6459737" cy="1083849"/>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eaLnBrk="0" fontAlgn="base" hangingPunct="0">
              <a:lnSpc>
                <a:spcPct val="100000"/>
              </a:lnSpc>
              <a:spcBef>
                <a:spcPct val="0"/>
              </a:spcBef>
              <a:spcAft>
                <a:spcPct val="0"/>
              </a:spcAft>
              <a:buNone/>
              <a:defRPr/>
            </a:pP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en-US" sz="1100" dirty="0">
                <a:solidFill>
                  <a:prstClr val="black"/>
                </a:solidFill>
                <a:latin typeface="Calibri" panose="020F0502020204030204"/>
                <a:ea typeface="等线" panose="02010600030101010101" pitchFamily="2" charset="-122"/>
              </a:rPr>
              <a:t>某客户，国家重点高新技术企业、国家科技部</a:t>
            </a:r>
            <a:r>
              <a:rPr lang="en-US" altLang="zh-CN" sz="1100" dirty="0">
                <a:solidFill>
                  <a:prstClr val="black"/>
                </a:solidFill>
                <a:latin typeface="Calibri" panose="020F0502020204030204"/>
                <a:ea typeface="等线" panose="02010600030101010101" pitchFamily="2" charset="-122"/>
              </a:rPr>
              <a:t>863</a:t>
            </a:r>
            <a:r>
              <a:rPr lang="zh-CN" altLang="en-US" sz="1100" dirty="0">
                <a:solidFill>
                  <a:prstClr val="black"/>
                </a:solidFill>
                <a:latin typeface="Calibri" panose="020F0502020204030204"/>
                <a:ea typeface="等线" panose="02010600030101010101" pitchFamily="2" charset="-122"/>
              </a:rPr>
              <a:t>计划成果产业化基地、中国电气工业领军企业，中国电气工业自主创新名列第一年销售额超过百亿，在国内有</a:t>
            </a:r>
            <a:r>
              <a:rPr lang="en-US" altLang="zh-CN" sz="1100" dirty="0">
                <a:solidFill>
                  <a:prstClr val="black"/>
                </a:solidFill>
                <a:latin typeface="Calibri" panose="020F0502020204030204"/>
                <a:ea typeface="等线" panose="02010600030101010101" pitchFamily="2" charset="-122"/>
              </a:rPr>
              <a:t>20</a:t>
            </a:r>
            <a:r>
              <a:rPr lang="zh-CN" altLang="en-US" sz="1100" dirty="0">
                <a:solidFill>
                  <a:prstClr val="black"/>
                </a:solidFill>
                <a:latin typeface="Calibri" panose="020F0502020204030204"/>
                <a:ea typeface="等线" panose="02010600030101010101" pitchFamily="2" charset="-122"/>
              </a:rPr>
              <a:t>多家工厂，工信部 “国家技术创新示范企业</a:t>
            </a:r>
            <a:r>
              <a:rPr lang="en-US" altLang="zh-CN" sz="1100" dirty="0">
                <a:solidFill>
                  <a:prstClr val="black"/>
                </a:solidFill>
                <a:latin typeface="Calibri" panose="020F0502020204030204"/>
                <a:ea typeface="等线" panose="02010600030101010101" pitchFamily="2" charset="-122"/>
              </a:rPr>
              <a:t>”</a:t>
            </a:r>
            <a:r>
              <a:rPr lang="zh-CN" altLang="en-US" sz="1100" dirty="0">
                <a:solidFill>
                  <a:prstClr val="black"/>
                </a:solidFill>
                <a:latin typeface="Calibri" panose="020F0502020204030204"/>
                <a:ea typeface="等线" panose="02010600030101010101" pitchFamily="2" charset="-122"/>
              </a:rPr>
              <a:t>。中国市场上最早生产工业电气产品的龙头公司。在</a:t>
            </a:r>
            <a:r>
              <a:rPr lang="en-US" altLang="zh-CN" sz="1100" dirty="0">
                <a:solidFill>
                  <a:prstClr val="black"/>
                </a:solidFill>
                <a:latin typeface="Calibri" panose="020F0502020204030204"/>
                <a:ea typeface="等线" panose="02010600030101010101" pitchFamily="2" charset="-122"/>
              </a:rPr>
              <a:t>2016</a:t>
            </a:r>
            <a:r>
              <a:rPr lang="zh-CN" altLang="en-US" sz="1100" dirty="0">
                <a:solidFill>
                  <a:prstClr val="black"/>
                </a:solidFill>
                <a:latin typeface="Calibri" panose="020F0502020204030204"/>
                <a:ea typeface="等线" panose="02010600030101010101" pitchFamily="2" charset="-122"/>
              </a:rPr>
              <a:t>年开始，灵娃开始为该客户超过数十家工厂提供数字化制造解决方案，并持续服务超过</a:t>
            </a:r>
            <a:r>
              <a:rPr lang="en-US" altLang="zh-CN" sz="1100" dirty="0">
                <a:solidFill>
                  <a:prstClr val="black"/>
                </a:solidFill>
                <a:latin typeface="Calibri" panose="020F0502020204030204"/>
                <a:ea typeface="等线" panose="02010600030101010101" pitchFamily="2" charset="-122"/>
              </a:rPr>
              <a:t>20</a:t>
            </a:r>
            <a:r>
              <a:rPr lang="zh-CN" altLang="en-US" sz="1100" dirty="0">
                <a:solidFill>
                  <a:prstClr val="black"/>
                </a:solidFill>
                <a:latin typeface="Calibri" panose="020F0502020204030204"/>
                <a:ea typeface="等线" panose="02010600030101010101" pitchFamily="2" charset="-122"/>
              </a:rPr>
              <a:t>年，灵娃持续为该客户在数字化工厂的各个维度提供专业化的精益、质量、软件技术服务。 赢得了客户深度和持续的信任和支持。</a:t>
            </a:r>
            <a:endParaRPr lang="en-US" altLang="zh-CN" sz="1100" dirty="0">
              <a:solidFill>
                <a:prstClr val="black"/>
              </a:solidFill>
              <a:latin typeface="Calibri" panose="020F0502020204030204"/>
              <a:ea typeface="等线" panose="02010600030101010101" pitchFamily="2" charset="-122"/>
            </a:endParaRPr>
          </a:p>
        </p:txBody>
      </p:sp>
      <p:sp>
        <p:nvSpPr>
          <p:cNvPr id="17" name="矩形 16"/>
          <p:cNvSpPr/>
          <p:nvPr/>
        </p:nvSpPr>
        <p:spPr>
          <a:xfrm>
            <a:off x="4143105" y="28241561"/>
            <a:ext cx="445293" cy="603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169099" y="3473265"/>
            <a:ext cx="6154935" cy="3846309"/>
          </a:xfrm>
          <a:prstGeom prst="rect">
            <a:avLst/>
          </a:prstGeom>
          <a:noFill/>
        </p:spPr>
        <p:txBody>
          <a:bodyPr wrap="square">
            <a:spAutoFit/>
          </a:bodyPr>
          <a:lstStyle/>
          <a:p>
            <a:pPr>
              <a:lnSpc>
                <a:spcPct val="150000"/>
              </a:lnSpc>
            </a:pPr>
            <a:r>
              <a:rPr lang="zh-CN" altLang="en-US" b="1" dirty="0">
                <a:solidFill>
                  <a:srgbClr val="0579CB"/>
                </a:solidFill>
              </a:rPr>
              <a:t>解决方案实现功能：</a:t>
            </a:r>
            <a:endParaRPr lang="en-US" altLang="zh-CN" b="1" dirty="0">
              <a:solidFill>
                <a:srgbClr val="0579CB"/>
              </a:solidFill>
            </a:endParaRPr>
          </a:p>
          <a:p>
            <a:pPr marL="285750" indent="-285750">
              <a:lnSpc>
                <a:spcPct val="150000"/>
              </a:lnSpc>
              <a:buFont typeface="Arial" panose="020B0604020202020204" pitchFamily="34" charset="0"/>
              <a:buChar char="•"/>
            </a:pPr>
            <a:r>
              <a:rPr lang="zh-CN" altLang="en-US" sz="1100" b="1" dirty="0">
                <a:solidFill>
                  <a:srgbClr val="474747"/>
                </a:solidFill>
              </a:rPr>
              <a:t>动态全价值链信息贯穿：</a:t>
            </a:r>
            <a:r>
              <a:rPr lang="zh-CN" altLang="en-US" sz="1100" dirty="0">
                <a:solidFill>
                  <a:srgbClr val="474747"/>
                </a:solidFill>
              </a:rPr>
              <a:t>销售合同、图纸、工艺程序、工单任务同步贯穿联动</a:t>
            </a:r>
            <a:endParaRPr lang="en-US" altLang="zh-CN" sz="1100" dirty="0">
              <a:solidFill>
                <a:srgbClr val="474747"/>
              </a:solidFill>
            </a:endParaRPr>
          </a:p>
          <a:p>
            <a:pPr marL="285750" indent="-285750">
              <a:lnSpc>
                <a:spcPct val="150000"/>
              </a:lnSpc>
              <a:buFont typeface="Arial" panose="020B0604020202020204" pitchFamily="34" charset="0"/>
              <a:buChar char="•"/>
            </a:pPr>
            <a:r>
              <a:rPr lang="zh-CN" altLang="en-US" sz="1100" b="1" dirty="0">
                <a:solidFill>
                  <a:srgbClr val="474747"/>
                </a:solidFill>
              </a:rPr>
              <a:t>动态设计文件下发</a:t>
            </a:r>
            <a:r>
              <a:rPr lang="zh-CN" altLang="en-US" sz="1100" dirty="0">
                <a:solidFill>
                  <a:srgbClr val="474747"/>
                </a:solidFill>
              </a:rPr>
              <a:t>： 系统直接下载与销售合同对应中产品图纸，保证了数据实时性和正确性，减少人工作业工作量</a:t>
            </a:r>
            <a:endParaRPr lang="en-US" altLang="zh-CN" sz="1100" dirty="0">
              <a:solidFill>
                <a:srgbClr val="474747"/>
              </a:solidFill>
            </a:endParaRPr>
          </a:p>
          <a:p>
            <a:pPr marL="285750" indent="-285750">
              <a:lnSpc>
                <a:spcPct val="150000"/>
              </a:lnSpc>
              <a:buFont typeface="Arial" panose="020B0604020202020204" pitchFamily="34" charset="0"/>
              <a:buChar char="•"/>
            </a:pPr>
            <a:r>
              <a:rPr lang="zh-CN" altLang="en-US" sz="1100" b="1" dirty="0">
                <a:solidFill>
                  <a:srgbClr val="474747"/>
                </a:solidFill>
              </a:rPr>
              <a:t>动态工艺文件下发：</a:t>
            </a:r>
            <a:r>
              <a:rPr lang="zh-CN" altLang="en-US" sz="1100" dirty="0">
                <a:solidFill>
                  <a:srgbClr val="474747"/>
                </a:solidFill>
              </a:rPr>
              <a:t>产品的物料信息和工艺信息，均在设计平台中建立，确保数据源唯一性</a:t>
            </a:r>
            <a:endParaRPr lang="en-US" altLang="zh-CN" sz="1100" dirty="0">
              <a:solidFill>
                <a:srgbClr val="474747"/>
              </a:solidFill>
            </a:endParaRPr>
          </a:p>
          <a:p>
            <a:pPr marL="285750" indent="-285750">
              <a:lnSpc>
                <a:spcPct val="200000"/>
              </a:lnSpc>
              <a:buFont typeface="Arial" panose="020B0604020202020204" pitchFamily="34" charset="0"/>
              <a:buChar char="•"/>
            </a:pPr>
            <a:r>
              <a:rPr lang="zh-CN" altLang="en-US" sz="1100" b="1" dirty="0">
                <a:solidFill>
                  <a:srgbClr val="474747"/>
                </a:solidFill>
              </a:rPr>
              <a:t>实时过程管理：</a:t>
            </a:r>
            <a:r>
              <a:rPr lang="zh-CN" altLang="en-US" sz="1100" dirty="0">
                <a:solidFill>
                  <a:srgbClr val="474747"/>
                </a:solidFill>
              </a:rPr>
              <a:t>工艺流程、设备数采、工时成本、材料耗用、能耗信息全链接与实时透明</a:t>
            </a:r>
            <a:endParaRPr lang="en-US" altLang="zh-CN" sz="1100" dirty="0">
              <a:solidFill>
                <a:srgbClr val="474747"/>
              </a:solidFill>
            </a:endParaRPr>
          </a:p>
          <a:p>
            <a:pPr marL="285750" indent="-285750">
              <a:lnSpc>
                <a:spcPct val="200000"/>
              </a:lnSpc>
              <a:buFont typeface="Arial" panose="020B0604020202020204" pitchFamily="34" charset="0"/>
              <a:buChar char="•"/>
            </a:pPr>
            <a:r>
              <a:rPr lang="zh-CN" altLang="en-US" sz="1100" b="1" dirty="0">
                <a:solidFill>
                  <a:srgbClr val="474747"/>
                </a:solidFill>
              </a:rPr>
              <a:t>仓储物料管理：</a:t>
            </a:r>
            <a:r>
              <a:rPr lang="zh-CN" altLang="en-US" sz="1100" dirty="0">
                <a:solidFill>
                  <a:srgbClr val="474747"/>
                </a:solidFill>
              </a:rPr>
              <a:t>采用扫描终端、</a:t>
            </a:r>
            <a:r>
              <a:rPr lang="en-US" altLang="zh-CN" sz="1100" dirty="0">
                <a:solidFill>
                  <a:srgbClr val="474747"/>
                </a:solidFill>
              </a:rPr>
              <a:t>PDA</a:t>
            </a:r>
            <a:r>
              <a:rPr lang="zh-CN" altLang="en-US" sz="1100" dirty="0">
                <a:solidFill>
                  <a:srgbClr val="474747"/>
                </a:solidFill>
              </a:rPr>
              <a:t>、控制终端，与设施、设备对接等信息化作业方式实现</a:t>
            </a:r>
            <a:endParaRPr lang="zh-CN" altLang="en-US" sz="1100" dirty="0">
              <a:solidFill>
                <a:srgbClr val="474747"/>
              </a:solidFill>
            </a:endParaRPr>
          </a:p>
          <a:p>
            <a:pPr marL="285750" indent="-285750">
              <a:lnSpc>
                <a:spcPct val="200000"/>
              </a:lnSpc>
              <a:buFont typeface="Arial" panose="020B0604020202020204" pitchFamily="34" charset="0"/>
              <a:buChar char="•"/>
            </a:pPr>
            <a:r>
              <a:rPr lang="zh-CN" altLang="en-US" sz="1100" b="1" dirty="0">
                <a:solidFill>
                  <a:srgbClr val="474747"/>
                </a:solidFill>
              </a:rPr>
              <a:t>实时异常反馈：</a:t>
            </a:r>
            <a:r>
              <a:rPr lang="zh-CN" altLang="en-US" sz="1100" dirty="0">
                <a:solidFill>
                  <a:srgbClr val="474747"/>
                </a:solidFill>
              </a:rPr>
              <a:t>安灯系统，与设备端集成，实时反馈异常报警信息</a:t>
            </a:r>
            <a:endParaRPr lang="en-US" altLang="zh-CN" sz="1100" dirty="0">
              <a:solidFill>
                <a:srgbClr val="474747"/>
              </a:solidFill>
            </a:endParaRPr>
          </a:p>
          <a:p>
            <a:pPr marL="285750" indent="-285750">
              <a:lnSpc>
                <a:spcPct val="200000"/>
              </a:lnSpc>
              <a:buFont typeface="Arial" panose="020B0604020202020204" pitchFamily="34" charset="0"/>
              <a:buChar char="•"/>
            </a:pPr>
            <a:r>
              <a:rPr lang="zh-CN" altLang="en-US" sz="1100" b="1" dirty="0">
                <a:solidFill>
                  <a:srgbClr val="474747"/>
                </a:solidFill>
              </a:rPr>
              <a:t>无纸化作业</a:t>
            </a:r>
            <a:r>
              <a:rPr lang="zh-CN" altLang="en-US" sz="1100" dirty="0">
                <a:solidFill>
                  <a:srgbClr val="474747"/>
                </a:solidFill>
              </a:rPr>
              <a:t>：现场作业取消纸质作业单，实时记录作业信息，现场生产作业信息透明化；</a:t>
            </a:r>
            <a:r>
              <a:rPr lang="en-US" altLang="zh-CN" sz="1100" dirty="0">
                <a:solidFill>
                  <a:srgbClr val="474747"/>
                </a:solidFill>
              </a:rPr>
              <a:t>SOP</a:t>
            </a:r>
            <a:r>
              <a:rPr lang="zh-CN" altLang="en-US" sz="1100" dirty="0">
                <a:solidFill>
                  <a:srgbClr val="474747"/>
                </a:solidFill>
              </a:rPr>
              <a:t>、</a:t>
            </a:r>
            <a:r>
              <a:rPr lang="en-US" altLang="zh-CN" sz="1100" dirty="0">
                <a:solidFill>
                  <a:srgbClr val="474747"/>
                </a:solidFill>
              </a:rPr>
              <a:t>SIP</a:t>
            </a:r>
            <a:r>
              <a:rPr lang="zh-CN" altLang="en-US" sz="1100" dirty="0">
                <a:solidFill>
                  <a:srgbClr val="474747"/>
                </a:solidFill>
              </a:rPr>
              <a:t>等作业文档电子化显示</a:t>
            </a:r>
            <a:endParaRPr lang="zh-CN" altLang="en-US" sz="1100" dirty="0">
              <a:solidFill>
                <a:srgbClr val="474747"/>
              </a:solidFill>
            </a:endParaRPr>
          </a:p>
          <a:p>
            <a:pPr marL="285750" indent="-285750">
              <a:lnSpc>
                <a:spcPct val="200000"/>
              </a:lnSpc>
              <a:buFont typeface="Arial" panose="020B0604020202020204" pitchFamily="34" charset="0"/>
              <a:buChar char="•"/>
            </a:pPr>
            <a:r>
              <a:rPr lang="zh-CN" altLang="en-US" sz="1100" b="1" dirty="0">
                <a:solidFill>
                  <a:srgbClr val="474747"/>
                </a:solidFill>
              </a:rPr>
              <a:t>设备自动控制：</a:t>
            </a:r>
            <a:r>
              <a:rPr lang="zh-CN" altLang="en-US" sz="1100" dirty="0">
                <a:solidFill>
                  <a:srgbClr val="474747"/>
                </a:solidFill>
              </a:rPr>
              <a:t>工艺参数、加工程序实时下发，同时集成立库、</a:t>
            </a:r>
            <a:r>
              <a:rPr lang="en-US" altLang="zh-CN" sz="1100" dirty="0">
                <a:solidFill>
                  <a:srgbClr val="474747"/>
                </a:solidFill>
              </a:rPr>
              <a:t>AGV</a:t>
            </a:r>
            <a:r>
              <a:rPr lang="zh-CN" altLang="en-US" sz="1100" dirty="0">
                <a:solidFill>
                  <a:srgbClr val="474747"/>
                </a:solidFill>
              </a:rPr>
              <a:t>，装配设备等</a:t>
            </a:r>
            <a:endParaRPr lang="en-US" altLang="zh-CN" sz="1100" dirty="0">
              <a:solidFill>
                <a:srgbClr val="474747"/>
              </a:solidFill>
            </a:endParaRPr>
          </a:p>
          <a:p>
            <a:pPr marL="285750" indent="-285750">
              <a:lnSpc>
                <a:spcPct val="200000"/>
              </a:lnSpc>
              <a:buFont typeface="Arial" panose="020B0604020202020204" pitchFamily="34" charset="0"/>
              <a:buChar char="•"/>
            </a:pPr>
            <a:r>
              <a:rPr lang="zh-CN" altLang="en-US" sz="1100" b="1" dirty="0">
                <a:solidFill>
                  <a:srgbClr val="474747"/>
                </a:solidFill>
              </a:rPr>
              <a:t>数字化看板： </a:t>
            </a:r>
            <a:r>
              <a:rPr lang="zh-CN" altLang="en-US" sz="1100" dirty="0">
                <a:solidFill>
                  <a:srgbClr val="474747"/>
                </a:solidFill>
              </a:rPr>
              <a:t>实时工厂核心</a:t>
            </a:r>
            <a:r>
              <a:rPr lang="en-US" altLang="zh-CN" sz="1100" dirty="0">
                <a:solidFill>
                  <a:srgbClr val="474747"/>
                </a:solidFill>
              </a:rPr>
              <a:t>KPI</a:t>
            </a:r>
            <a:r>
              <a:rPr lang="zh-CN" altLang="en-US" sz="1100" dirty="0">
                <a:solidFill>
                  <a:srgbClr val="474747"/>
                </a:solidFill>
              </a:rPr>
              <a:t>动态大屏展示</a:t>
            </a:r>
            <a:endParaRPr lang="zh-CN" altLang="en-US" sz="1100" dirty="0">
              <a:solidFill>
                <a:srgbClr val="474747"/>
              </a:solidFill>
            </a:endParaRPr>
          </a:p>
        </p:txBody>
      </p:sp>
      <p:pic>
        <p:nvPicPr>
          <p:cNvPr id="45" name="图片 44"/>
          <p:cNvPicPr>
            <a:picLocks noChangeAspect="1"/>
          </p:cNvPicPr>
          <p:nvPr/>
        </p:nvPicPr>
        <p:blipFill>
          <a:blip r:embed="rId2"/>
          <a:stretch>
            <a:fillRect/>
          </a:stretch>
        </p:blipFill>
        <p:spPr>
          <a:xfrm>
            <a:off x="442624" y="8268180"/>
            <a:ext cx="5819371" cy="3253267"/>
          </a:xfrm>
          <a:prstGeom prst="rect">
            <a:avLst/>
          </a:prstGeom>
        </p:spPr>
      </p:pic>
      <p:sp>
        <p:nvSpPr>
          <p:cNvPr id="46" name="文本框 45"/>
          <p:cNvSpPr txBox="1"/>
          <p:nvPr/>
        </p:nvSpPr>
        <p:spPr>
          <a:xfrm>
            <a:off x="242432" y="7496996"/>
            <a:ext cx="3429000" cy="465448"/>
          </a:xfrm>
          <a:prstGeom prst="rect">
            <a:avLst/>
          </a:prstGeom>
          <a:noFill/>
        </p:spPr>
        <p:txBody>
          <a:bodyPr wrap="square">
            <a:spAutoFit/>
          </a:bodyPr>
          <a:lstStyle/>
          <a:p>
            <a:pPr>
              <a:lnSpc>
                <a:spcPct val="150000"/>
              </a:lnSpc>
            </a:pPr>
            <a:r>
              <a:rPr lang="zh-CN" altLang="en-US" sz="1800" b="1" dirty="0">
                <a:solidFill>
                  <a:srgbClr val="0579CB"/>
                </a:solidFill>
              </a:rPr>
              <a:t>解决方案实现效果：</a:t>
            </a:r>
            <a:endParaRPr lang="en-US" altLang="zh-CN" sz="1800" b="1" dirty="0">
              <a:solidFill>
                <a:srgbClr val="0579C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13" y="14881653"/>
            <a:ext cx="6858000" cy="25519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 name="TextBox 5"/>
          <p:cNvSpPr txBox="1"/>
          <p:nvPr/>
        </p:nvSpPr>
        <p:spPr>
          <a:xfrm>
            <a:off x="3843727" y="12206406"/>
            <a:ext cx="24619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APS</a:t>
            </a:r>
            <a:r>
              <a:rPr kumimoji="0" lang="zh-CN" altLang="en-US" sz="1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高级计划排程系统</a:t>
            </a: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5" name="TextBox 6"/>
          <p:cNvSpPr txBox="1"/>
          <p:nvPr/>
        </p:nvSpPr>
        <p:spPr>
          <a:xfrm>
            <a:off x="2440400" y="12540634"/>
            <a:ext cx="4105844" cy="229293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APS</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是生产排程系统（</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Advanced Planning and Scheduling</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）的缩写，是企业实施精益制造的最有效工具，实现生产计划及物料计划的规范化和程序化。根据设置的交付条件，结合物料库存管理，并综合考虑设备</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人员、前后置时间、工作日历等约束条件，通过排程计算，进行最优生产排程以及物料需求。并对排程的过程进行实时监控，对排程的结果进行分析，给出排程质量分析，并给出的建议加班时间等。</a:t>
            </a:r>
            <a:endPar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LINX-APS </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通过优化生产计划，提升生产效率，实现精益采购，降低设备及人力成本，确保订单准时交货；通过管理透明化，明确计划与执行的差异性，借助流程不断改进、管理不断规范和差异逐渐消除。</a:t>
            </a:r>
            <a:endPar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通过与</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MES</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WMS</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ERP</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系统的集成，实现全供应链的生产管理水平提升。</a:t>
            </a:r>
            <a:endPar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5625" y="12947732"/>
            <a:ext cx="2106705" cy="1316691"/>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786" y="13174761"/>
            <a:ext cx="528176" cy="1316691"/>
          </a:xfrm>
          <a:prstGeom prst="rect">
            <a:avLst/>
          </a:prstGeom>
        </p:spPr>
      </p:pic>
      <p:sp>
        <p:nvSpPr>
          <p:cNvPr id="8" name="TextBox 6"/>
          <p:cNvSpPr txBox="1"/>
          <p:nvPr/>
        </p:nvSpPr>
        <p:spPr>
          <a:xfrm>
            <a:off x="69157" y="15368183"/>
            <a:ext cx="4123797" cy="19543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WMS</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是仓库管理系统（</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Warehouse Management System</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的缩写，是对仓库作业：包括仓库入库、仓库出库、库存存储、库存拣货、库存调拨、入库质检、质量管控、库存盘点等的管理，更细致更全面的有效控制并跟踪仓库业务的全流程，完善仓库信息化管理，实现仓库管理的现代化。</a:t>
            </a:r>
            <a:endPar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LINX-WMS </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通过全面采用条码</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/RFID</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，读取终端，优化现有作业流程，建立标准化作业流程，实现原材料库、</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JIT</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库、线边库、在制品库、成品库各类库独立和集中管理，提高效率，减少差错率，实现仓库管理水平的提升、降低成本。</a:t>
            </a:r>
            <a:endPar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通过与</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MES</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APS</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ERP</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WCS </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等系统的集成，实现全供应链的物流管理水平提升。</a:t>
            </a:r>
            <a:endPar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pic>
        <p:nvPicPr>
          <p:cNvPr id="9" name="图片 8"/>
          <p:cNvPicPr>
            <a:picLocks noChangeAspect="1"/>
          </p:cNvPicPr>
          <p:nvPr/>
        </p:nvPicPr>
        <p:blipFill>
          <a:blip r:embed="rId3"/>
          <a:stretch>
            <a:fillRect/>
          </a:stretch>
        </p:blipFill>
        <p:spPr>
          <a:xfrm>
            <a:off x="4455848" y="15057711"/>
            <a:ext cx="2085854" cy="1521901"/>
          </a:xfrm>
          <a:prstGeom prst="rect">
            <a:avLst/>
          </a:prstGeom>
        </p:spPr>
      </p:pic>
      <p:pic>
        <p:nvPicPr>
          <p:cNvPr id="10" name="图片 9"/>
          <p:cNvPicPr>
            <a:picLocks noChangeAspect="1"/>
          </p:cNvPicPr>
          <p:nvPr/>
        </p:nvPicPr>
        <p:blipFill>
          <a:blip r:embed="rId4"/>
          <a:stretch>
            <a:fillRect/>
          </a:stretch>
        </p:blipFill>
        <p:spPr>
          <a:xfrm>
            <a:off x="4160742" y="15840971"/>
            <a:ext cx="1500701" cy="1447456"/>
          </a:xfrm>
          <a:prstGeom prst="rect">
            <a:avLst/>
          </a:prstGeom>
        </p:spPr>
      </p:pic>
      <p:sp>
        <p:nvSpPr>
          <p:cNvPr id="27" name="TextBox 5"/>
          <p:cNvSpPr txBox="1"/>
          <p:nvPr/>
        </p:nvSpPr>
        <p:spPr>
          <a:xfrm>
            <a:off x="59133" y="9913502"/>
            <a:ext cx="412379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MES </a:t>
            </a:r>
            <a:r>
              <a:rPr kumimoji="0" lang="zh-CN" altLang="en-US" sz="1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制造执行系统</a:t>
            </a: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28" name="TextBox 6"/>
          <p:cNvSpPr txBox="1"/>
          <p:nvPr/>
        </p:nvSpPr>
        <p:spPr>
          <a:xfrm>
            <a:off x="60738" y="10210403"/>
            <a:ext cx="4123797" cy="229293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MES</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是制造执行管理系统（</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Manufacturing Executive System</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）的缩写，是对这个制造过程的全流程管理系统，</a:t>
            </a:r>
            <a:endPar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LINX-MES </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为一体化设计平台产品，以</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BOM </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及工艺</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Routine</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为基础，核心实现工艺流程的管控、原材料及配方的管控及正反向追溯、以工单为生产运行主线条，与</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PLC</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系统</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数控集成实时通讯实线制造过程中工单在工艺、人员、设备严密管控状态下的执行。 </a:t>
            </a:r>
            <a:endPar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系统与主流</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ERP</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PLM</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en-US" altLang="zh-CN" sz="11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Cax</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可实现集成实时通讯，让整个工厂在完整的信息系统管理指挥下有序运行。</a:t>
            </a:r>
            <a:endPar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作为平台核心，具备多功能模块可选择配置，与翊流其他十几个在物流、生产、设备、质量、人员等不同模块一体化设计，整体单独或部分集成运用，形成不同的模式稳定可靠地高效运行。</a:t>
            </a:r>
            <a:endPar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过程实时数据可通过定制化界面展现。</a:t>
            </a:r>
            <a:endPar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endPar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pic>
        <p:nvPicPr>
          <p:cNvPr id="29" name="图片 28"/>
          <p:cNvPicPr>
            <a:picLocks noChangeAspect="1"/>
          </p:cNvPicPr>
          <p:nvPr/>
        </p:nvPicPr>
        <p:blipFill>
          <a:blip r:embed="rId5"/>
          <a:stretch>
            <a:fillRect/>
          </a:stretch>
        </p:blipFill>
        <p:spPr>
          <a:xfrm>
            <a:off x="4832320" y="10287804"/>
            <a:ext cx="1736784" cy="695224"/>
          </a:xfrm>
          <a:prstGeom prst="rect">
            <a:avLst/>
          </a:prstGeom>
        </p:spPr>
      </p:pic>
      <p:pic>
        <p:nvPicPr>
          <p:cNvPr id="30" name="图片 29"/>
          <p:cNvPicPr>
            <a:picLocks noChangeAspect="1"/>
          </p:cNvPicPr>
          <p:nvPr/>
        </p:nvPicPr>
        <p:blipFill>
          <a:blip r:embed="rId6"/>
          <a:stretch>
            <a:fillRect/>
          </a:stretch>
        </p:blipFill>
        <p:spPr>
          <a:xfrm>
            <a:off x="4416623" y="11085420"/>
            <a:ext cx="1838970" cy="1001810"/>
          </a:xfrm>
          <a:prstGeom prst="rect">
            <a:avLst/>
          </a:prstGeom>
        </p:spPr>
      </p:pic>
      <p:sp>
        <p:nvSpPr>
          <p:cNvPr id="76" name="TextBox 5"/>
          <p:cNvSpPr txBox="1"/>
          <p:nvPr/>
        </p:nvSpPr>
        <p:spPr>
          <a:xfrm>
            <a:off x="3898717" y="17555287"/>
            <a:ext cx="24619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QMS</a:t>
            </a:r>
            <a:r>
              <a:rPr kumimoji="0" lang="zh-CN" altLang="en-US" sz="1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质量管理系统</a:t>
            </a: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77" name="TextBox 6"/>
          <p:cNvSpPr txBox="1"/>
          <p:nvPr/>
        </p:nvSpPr>
        <p:spPr>
          <a:xfrm>
            <a:off x="2770422" y="17839446"/>
            <a:ext cx="4004796" cy="229293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sz="1100" dirty="0">
                <a:solidFill>
                  <a:prstClr val="black"/>
                </a:solidFill>
                <a:latin typeface="Calibri" panose="020F0502020204030204"/>
                <a:ea typeface="等线" panose="02010600030101010101" pitchFamily="2" charset="-122"/>
              </a:rPr>
              <a:t>QMS</a:t>
            </a:r>
            <a:r>
              <a:rPr lang="zh-CN" altLang="en-US" sz="1100" dirty="0">
                <a:solidFill>
                  <a:prstClr val="black"/>
                </a:solidFill>
                <a:latin typeface="Calibri" panose="020F0502020204030204"/>
                <a:ea typeface="等线" panose="02010600030101010101" pitchFamily="2" charset="-122"/>
              </a:rPr>
              <a:t>是质量管理系统（</a:t>
            </a:r>
            <a:r>
              <a:rPr lang="en-US" altLang="zh-CN" sz="1100" dirty="0">
                <a:solidFill>
                  <a:prstClr val="black"/>
                </a:solidFill>
                <a:latin typeface="Calibri" panose="020F0502020204030204"/>
                <a:ea typeface="等线" panose="02010600030101010101" pitchFamily="2" charset="-122"/>
              </a:rPr>
              <a:t>Quality Management System</a:t>
            </a:r>
            <a:r>
              <a:rPr lang="zh-CN" altLang="en-US" sz="1100" dirty="0">
                <a:solidFill>
                  <a:prstClr val="black"/>
                </a:solidFill>
                <a:latin typeface="Calibri" panose="020F0502020204030204"/>
                <a:ea typeface="等线" panose="02010600030101010101" pitchFamily="2" charset="-122"/>
              </a:rPr>
              <a:t>）的缩写，是从设计、研制、生产、检验、销售、使用全过程的质量管理，并予制度化、标准化，成为企业内部质量工作的要求和活动程序等的管理，更制度化、更标准化，有效控制并跟踪企业产品全流程质量，建立质量数字化管理体系。</a:t>
            </a:r>
            <a:endParaRPr lang="en-US" altLang="zh-CN" sz="1100" dirty="0">
              <a:solidFill>
                <a:prstClr val="black"/>
              </a:solidFill>
              <a:latin typeface="Calibri" panose="020F0502020204030204"/>
              <a:ea typeface="等线"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defRPr/>
            </a:pPr>
            <a:endParaRPr lang="en-US" altLang="zh-CN" sz="1100" dirty="0">
              <a:solidFill>
                <a:prstClr val="black"/>
              </a:solidFill>
              <a:latin typeface="Calibri" panose="020F0502020204030204"/>
              <a:ea typeface="等线" panose="02010600030101010101" pitchFamily="2" charset="-122"/>
            </a:endParaRPr>
          </a:p>
          <a:p>
            <a:pPr>
              <a:defRPr/>
            </a:pPr>
            <a:r>
              <a:rPr lang="en-US" altLang="zh-CN" sz="1100" dirty="0">
                <a:solidFill>
                  <a:prstClr val="black"/>
                </a:solidFill>
                <a:latin typeface="Calibri" panose="020F0502020204030204"/>
                <a:ea typeface="等线" panose="02010600030101010101" pitchFamily="2" charset="-122"/>
              </a:rPr>
              <a:t>LINX-QMS</a:t>
            </a:r>
            <a:r>
              <a:rPr lang="zh-CN" altLang="en-US" sz="1100" dirty="0">
                <a:solidFill>
                  <a:prstClr val="black"/>
                </a:solidFill>
                <a:latin typeface="Calibri" panose="020F0502020204030204"/>
                <a:ea typeface="等线" panose="02010600030101010101" pitchFamily="2" charset="-122"/>
              </a:rPr>
              <a:t>核心业务以生产为主流程，主要有进货流程检验、生产过程检验（首检、巡检、工序完工检、终检），销售出库检验，与检验工具、测试设备和自动线集成，实现质量数据数字化管理</a:t>
            </a:r>
            <a:r>
              <a:rPr lang="en-US" altLang="zh-CN" sz="1100" dirty="0">
                <a:solidFill>
                  <a:prstClr val="black"/>
                </a:solidFill>
                <a:latin typeface="Calibri" panose="020F0502020204030204"/>
                <a:ea typeface="等线" panose="02010600030101010101" pitchFamily="2" charset="-122"/>
              </a:rPr>
              <a:t>, </a:t>
            </a:r>
            <a:r>
              <a:rPr lang="zh-CN" altLang="en-US" sz="1100" dirty="0">
                <a:solidFill>
                  <a:prstClr val="black"/>
                </a:solidFill>
                <a:latin typeface="Calibri" panose="020F0502020204030204"/>
                <a:ea typeface="等线" panose="02010600030101010101" pitchFamily="2" charset="-122"/>
              </a:rPr>
              <a:t>并可集合供应来奶实现供应来奶质量协同</a:t>
            </a:r>
            <a:endParaRPr lang="zh-CN" altLang="en-US" sz="1100" dirty="0">
              <a:solidFill>
                <a:prstClr val="black"/>
              </a:solidFill>
              <a:latin typeface="Calibri" panose="020F0502020204030204"/>
              <a:ea typeface="等线"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defRPr/>
            </a:pPr>
            <a:r>
              <a:rPr lang="zh-CN" altLang="en-US" sz="1100" dirty="0">
                <a:solidFill>
                  <a:prstClr val="black"/>
                </a:solidFill>
                <a:latin typeface="Calibri" panose="020F0502020204030204"/>
                <a:ea typeface="等线" panose="02010600030101010101" pitchFamily="2" charset="-122"/>
              </a:rPr>
              <a:t>通过与</a:t>
            </a:r>
            <a:r>
              <a:rPr lang="en-US" altLang="zh-CN" sz="1100" dirty="0">
                <a:solidFill>
                  <a:prstClr val="black"/>
                </a:solidFill>
                <a:latin typeface="Calibri" panose="020F0502020204030204"/>
                <a:ea typeface="等线" panose="02010600030101010101" pitchFamily="2" charset="-122"/>
              </a:rPr>
              <a:t>MES</a:t>
            </a:r>
            <a:r>
              <a:rPr lang="zh-CN" altLang="en-US" sz="1100" dirty="0">
                <a:solidFill>
                  <a:prstClr val="black"/>
                </a:solidFill>
                <a:latin typeface="Calibri" panose="020F0502020204030204"/>
                <a:ea typeface="等线" panose="02010600030101010101" pitchFamily="2" charset="-122"/>
              </a:rPr>
              <a:t>、</a:t>
            </a:r>
            <a:r>
              <a:rPr lang="en-US" altLang="zh-CN" sz="1100" dirty="0">
                <a:solidFill>
                  <a:prstClr val="black"/>
                </a:solidFill>
                <a:latin typeface="Calibri" panose="020F0502020204030204"/>
                <a:ea typeface="等线" panose="02010600030101010101" pitchFamily="2" charset="-122"/>
              </a:rPr>
              <a:t>ERP</a:t>
            </a:r>
            <a:r>
              <a:rPr lang="zh-CN" altLang="en-US" sz="1100" dirty="0">
                <a:solidFill>
                  <a:prstClr val="black"/>
                </a:solidFill>
                <a:latin typeface="Calibri" panose="020F0502020204030204"/>
                <a:ea typeface="等线" panose="02010600030101010101" pitchFamily="2" charset="-122"/>
              </a:rPr>
              <a:t>系统的集成，实现质量标准、检测方法、关键工序、工艺控制要求、定期审核、统计控制质量管理要求的水平提升。</a:t>
            </a:r>
            <a:endParaRPr lang="zh-CN" altLang="en-US" sz="1100" dirty="0">
              <a:solidFill>
                <a:prstClr val="black"/>
              </a:solidFill>
              <a:latin typeface="Calibri" panose="020F0502020204030204"/>
              <a:ea typeface="等线" panose="02010600030101010101" pitchFamily="2" charset="-122"/>
            </a:endParaRPr>
          </a:p>
        </p:txBody>
      </p:sp>
      <p:pic>
        <p:nvPicPr>
          <p:cNvPr id="79" name="图片 78"/>
          <p:cNvPicPr>
            <a:picLocks noChangeAspect="1"/>
          </p:cNvPicPr>
          <p:nvPr/>
        </p:nvPicPr>
        <p:blipFill>
          <a:blip r:embed="rId7"/>
          <a:stretch>
            <a:fillRect/>
          </a:stretch>
        </p:blipFill>
        <p:spPr>
          <a:xfrm>
            <a:off x="401850" y="17881848"/>
            <a:ext cx="2090651" cy="1271633"/>
          </a:xfrm>
          <a:prstGeom prst="rect">
            <a:avLst/>
          </a:prstGeom>
        </p:spPr>
      </p:pic>
      <p:pic>
        <p:nvPicPr>
          <p:cNvPr id="81" name="图片 80"/>
          <p:cNvPicPr>
            <a:picLocks noChangeAspect="1"/>
          </p:cNvPicPr>
          <p:nvPr/>
        </p:nvPicPr>
        <p:blipFill>
          <a:blip r:embed="rId8"/>
          <a:stretch>
            <a:fillRect/>
          </a:stretch>
        </p:blipFill>
        <p:spPr>
          <a:xfrm>
            <a:off x="1046060" y="18735547"/>
            <a:ext cx="1611452" cy="987939"/>
          </a:xfrm>
          <a:prstGeom prst="rect">
            <a:avLst/>
          </a:prstGeom>
        </p:spPr>
      </p:pic>
      <p:sp>
        <p:nvSpPr>
          <p:cNvPr id="40" name="TextBox 5"/>
          <p:cNvSpPr txBox="1"/>
          <p:nvPr/>
        </p:nvSpPr>
        <p:spPr>
          <a:xfrm>
            <a:off x="3587538" y="23083045"/>
            <a:ext cx="24619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EIM</a:t>
            </a:r>
            <a:r>
              <a:rPr lang="zh-CN" altLang="en-US" b="1" dirty="0">
                <a:solidFill>
                  <a:prstClr val="black"/>
                </a:solidFill>
                <a:latin typeface="等线" panose="02010600030101010101" pitchFamily="2" charset="-122"/>
                <a:ea typeface="等线" panose="02010600030101010101" pitchFamily="2" charset="-122"/>
              </a:rPr>
              <a:t>事件</a:t>
            </a:r>
            <a:r>
              <a:rPr kumimoji="0" lang="zh-CN" altLang="en-US" sz="1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管理系统</a:t>
            </a: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42" name="文本框 41"/>
          <p:cNvSpPr txBox="1"/>
          <p:nvPr/>
        </p:nvSpPr>
        <p:spPr>
          <a:xfrm>
            <a:off x="2578278" y="23330616"/>
            <a:ext cx="4004796" cy="1954381"/>
          </a:xfrm>
          <a:prstGeom prst="rect">
            <a:avLst/>
          </a:prstGeom>
          <a:noFill/>
        </p:spPr>
        <p:txBody>
          <a:bodyPr wrap="square">
            <a:spAutoFit/>
          </a:bodyPr>
          <a:lstStyle/>
          <a:p>
            <a:pPr>
              <a:defRPr/>
            </a:pPr>
            <a:r>
              <a:rPr lang="en-US" altLang="zh-CN" sz="1100" dirty="0">
                <a:solidFill>
                  <a:prstClr val="black"/>
                </a:solidFill>
                <a:latin typeface="Calibri" panose="020F0502020204030204"/>
                <a:ea typeface="等线" panose="02010600030101010101" pitchFamily="2" charset="-122"/>
              </a:rPr>
              <a:t>EI</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M</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是企业消息及事件管理系统（</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System</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）的缩写</a:t>
            </a:r>
            <a:r>
              <a:rPr lang="zh-CN" altLang="en-US" sz="1100" dirty="0">
                <a:solidFill>
                  <a:prstClr val="black"/>
                </a:solidFill>
                <a:latin typeface="Calibri" panose="020F0502020204030204"/>
                <a:ea typeface="等线" panose="02010600030101010101" pitchFamily="2" charset="-122"/>
              </a:rPr>
              <a:t>，基于某世界五百强生产体系的原则设计，于全厂全面实施的一套生产即时消息管理系统。</a:t>
            </a:r>
            <a:endParaRPr lang="en-US" altLang="zh-CN" sz="1100" dirty="0">
              <a:solidFill>
                <a:prstClr val="black"/>
              </a:solidFill>
              <a:latin typeface="Calibri" panose="020F0502020204030204"/>
              <a:ea typeface="等线" panose="02010600030101010101" pitchFamily="2" charset="-122"/>
            </a:endParaRPr>
          </a:p>
          <a:p>
            <a:pPr>
              <a:defRPr/>
            </a:pPr>
            <a:r>
              <a:rPr lang="en-US" altLang="zh-CN" sz="1100" dirty="0">
                <a:solidFill>
                  <a:prstClr val="black"/>
                </a:solidFill>
                <a:latin typeface="Calibri" panose="020F0502020204030204"/>
                <a:ea typeface="等线" panose="02010600030101010101" pitchFamily="2" charset="-122"/>
              </a:rPr>
              <a:t>LINX EIM</a:t>
            </a:r>
            <a:r>
              <a:rPr lang="zh-CN" altLang="en-US" sz="1100" dirty="0">
                <a:solidFill>
                  <a:prstClr val="black"/>
                </a:solidFill>
                <a:latin typeface="Calibri" panose="020F0502020204030204"/>
                <a:ea typeface="等线" panose="02010600030101010101" pitchFamily="2" charset="-122"/>
              </a:rPr>
              <a:t>包含了异常报警管理、</a:t>
            </a:r>
            <a:r>
              <a:rPr lang="en-US" altLang="zh-CN" sz="1100" dirty="0">
                <a:solidFill>
                  <a:prstClr val="black"/>
                </a:solidFill>
                <a:latin typeface="Calibri" panose="020F0502020204030204"/>
                <a:ea typeface="等线" panose="02010600030101010101" pitchFamily="2" charset="-122"/>
              </a:rPr>
              <a:t>EIM</a:t>
            </a:r>
            <a:r>
              <a:rPr lang="zh-CN" altLang="en-US" sz="1100" dirty="0">
                <a:solidFill>
                  <a:prstClr val="black"/>
                </a:solidFill>
                <a:latin typeface="Calibri" panose="020F0502020204030204"/>
                <a:ea typeface="等线" panose="02010600030101010101" pitchFamily="2" charset="-122"/>
              </a:rPr>
              <a:t>事件逐级跟踪管理、</a:t>
            </a:r>
            <a:r>
              <a:rPr lang="en-US" altLang="zh-CN" sz="1100" dirty="0"/>
              <a:t>Suggestion</a:t>
            </a:r>
            <a:r>
              <a:rPr lang="zh-CN" altLang="en-US" sz="1100" dirty="0"/>
              <a:t>合理化建议管理、电子看板管理功能</a:t>
            </a:r>
            <a:r>
              <a:rPr lang="zh-CN" altLang="en-US" sz="1100" dirty="0">
                <a:solidFill>
                  <a:prstClr val="black"/>
                </a:solidFill>
                <a:latin typeface="Calibri" panose="020F0502020204030204"/>
                <a:ea typeface="等线" panose="02010600030101010101" pitchFamily="2" charset="-122"/>
              </a:rPr>
              <a:t>通过</a:t>
            </a:r>
            <a:r>
              <a:rPr lang="en-US" altLang="zh-CN" sz="1100" dirty="0">
                <a:solidFill>
                  <a:prstClr val="black"/>
                </a:solidFill>
                <a:latin typeface="Calibri" panose="020F0502020204030204"/>
                <a:ea typeface="等线" panose="02010600030101010101" pitchFamily="2" charset="-122"/>
              </a:rPr>
              <a:t>WEB</a:t>
            </a:r>
            <a:r>
              <a:rPr lang="zh-CN" altLang="en-US" sz="1100" dirty="0">
                <a:solidFill>
                  <a:prstClr val="black"/>
                </a:solidFill>
                <a:latin typeface="Calibri" panose="020F0502020204030204"/>
                <a:ea typeface="等线" panose="02010600030101010101" pitchFamily="2" charset="-122"/>
              </a:rPr>
              <a:t>方式，将企业现场的异常事件、各条生产线的各项指标（安全，质量，按时交货，效率 ，人员技能等）实时异常动态事件，按照标准的业务模型即时记录、多渠道发布、快速处理、问题升级、逐级跟踪，联动各部门资源闭环解决，实现了各不同软件平台的业务通信和数据共享，为工厂真正进入“大数据”时代提供了坚实的基础。</a:t>
            </a:r>
            <a:endParaRPr lang="zh-CN" altLang="en-US" sz="1100" dirty="0">
              <a:solidFill>
                <a:prstClr val="black"/>
              </a:solidFill>
              <a:latin typeface="Calibri" panose="020F0502020204030204"/>
              <a:ea typeface="等线" panose="02010600030101010101" pitchFamily="2" charset="-122"/>
            </a:endParaRPr>
          </a:p>
        </p:txBody>
      </p:sp>
      <p:sp>
        <p:nvSpPr>
          <p:cNvPr id="2" name="TextBox 5"/>
          <p:cNvSpPr txBox="1"/>
          <p:nvPr/>
        </p:nvSpPr>
        <p:spPr>
          <a:xfrm>
            <a:off x="84091" y="15005221"/>
            <a:ext cx="412379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WMS</a:t>
            </a:r>
            <a:r>
              <a:rPr kumimoji="0" lang="zh-CN" altLang="en-US" sz="1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仓库管理系统</a:t>
            </a: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pic>
        <p:nvPicPr>
          <p:cNvPr id="32" name="图片 31"/>
          <p:cNvPicPr>
            <a:picLocks noChangeAspect="1"/>
          </p:cNvPicPr>
          <p:nvPr/>
        </p:nvPicPr>
        <p:blipFill>
          <a:blip r:embed="rId9">
            <a:extLst>
              <a:ext uri="{BEBA8EAE-BF5A-486C-A8C5-ECC9F3942E4B}">
                <a14:imgProps xmlns:a14="http://schemas.microsoft.com/office/drawing/2010/main">
                  <a14:imgLayer r:embed="rId10">
                    <a14:imgEffect>
                      <a14:backgroundRemoval t="0" b="100000" l="1681" r="98039">
                        <a14:foregroundMark x1="16807" y1="74009" x2="16807" y2="74009"/>
                      </a14:backgroundRemoval>
                    </a14:imgEffect>
                  </a14:imgLayer>
                </a14:imgProps>
              </a:ext>
            </a:extLst>
          </a:blip>
          <a:stretch>
            <a:fillRect/>
          </a:stretch>
        </p:blipFill>
        <p:spPr>
          <a:xfrm>
            <a:off x="825825" y="23184558"/>
            <a:ext cx="1080924" cy="644199"/>
          </a:xfrm>
          <a:prstGeom prst="rect">
            <a:avLst/>
          </a:prstGeom>
        </p:spPr>
      </p:pic>
      <p:sp>
        <p:nvSpPr>
          <p:cNvPr id="41" name="文本框 40"/>
          <p:cNvSpPr txBox="1"/>
          <p:nvPr/>
        </p:nvSpPr>
        <p:spPr>
          <a:xfrm>
            <a:off x="-16568" y="209863"/>
            <a:ext cx="5802680" cy="584775"/>
          </a:xfrm>
          <a:prstGeom prst="rect">
            <a:avLst/>
          </a:prstGeom>
          <a:noFill/>
        </p:spPr>
        <p:txBody>
          <a:bodyPr wrap="square" rtlCol="0">
            <a:spAutoFit/>
          </a:bodyPr>
          <a:lstStyle/>
          <a:p>
            <a:r>
              <a:rPr lang="zh-CN" altLang="en-US" sz="3200" b="1" dirty="0"/>
              <a:t>制造管理数字化解决方案产品</a:t>
            </a:r>
            <a:endParaRPr lang="zh-CN" altLang="en-US" sz="3200" b="1" dirty="0"/>
          </a:p>
        </p:txBody>
      </p:sp>
      <p:sp>
        <p:nvSpPr>
          <p:cNvPr id="43" name="文本框 42"/>
          <p:cNvSpPr txBox="1"/>
          <p:nvPr/>
        </p:nvSpPr>
        <p:spPr>
          <a:xfrm>
            <a:off x="18635" y="767365"/>
            <a:ext cx="1025456" cy="846386"/>
          </a:xfrm>
          <a:prstGeom prst="rect">
            <a:avLst/>
          </a:prstGeom>
          <a:solidFill>
            <a:schemeClr val="bg1">
              <a:lumMod val="85000"/>
            </a:schemeClr>
          </a:solidFill>
        </p:spPr>
        <p:txBody>
          <a:bodyPr wrap="square" rtlCol="0">
            <a:spAutoFit/>
          </a:bodyPr>
          <a:lstStyle/>
          <a:p>
            <a:pPr algn="ctr"/>
            <a:r>
              <a:rPr lang="en-US" altLang="zh-CN" sz="700" b="1" dirty="0"/>
              <a:t>LINX MOM</a:t>
            </a:r>
            <a:endParaRPr lang="en-US" altLang="zh-CN" sz="700" b="1" dirty="0"/>
          </a:p>
          <a:p>
            <a:pPr algn="ctr"/>
            <a:r>
              <a:rPr lang="en-US" altLang="zh-CN" sz="700" dirty="0"/>
              <a:t>APS  </a:t>
            </a:r>
            <a:r>
              <a:rPr lang="zh-CN" altLang="en-US" sz="700" dirty="0"/>
              <a:t>高级计划排程</a:t>
            </a:r>
            <a:endParaRPr lang="en-US" altLang="zh-CN" sz="700" dirty="0"/>
          </a:p>
          <a:p>
            <a:pPr algn="ctr"/>
            <a:r>
              <a:rPr lang="en-US" altLang="zh-CN" sz="700" dirty="0"/>
              <a:t>MES </a:t>
            </a:r>
            <a:r>
              <a:rPr lang="zh-CN" altLang="en-US" sz="700" dirty="0"/>
              <a:t>制造执行系统</a:t>
            </a:r>
            <a:endParaRPr lang="en-US" altLang="zh-CN" sz="700" dirty="0"/>
          </a:p>
          <a:p>
            <a:pPr algn="ctr"/>
            <a:r>
              <a:rPr lang="en-US" altLang="zh-CN" sz="700" dirty="0"/>
              <a:t>WMS </a:t>
            </a:r>
            <a:r>
              <a:rPr lang="zh-CN" altLang="en-US" sz="700" dirty="0"/>
              <a:t>仓储管理系统</a:t>
            </a:r>
            <a:endParaRPr lang="en-US" altLang="zh-CN" sz="700" dirty="0"/>
          </a:p>
          <a:p>
            <a:pPr algn="ctr"/>
            <a:r>
              <a:rPr lang="en-US" altLang="zh-CN" sz="700" dirty="0"/>
              <a:t>TPM</a:t>
            </a:r>
            <a:r>
              <a:rPr lang="zh-CN" altLang="en-US" sz="700" dirty="0"/>
              <a:t>设备管理系统</a:t>
            </a:r>
            <a:endParaRPr lang="en-US" altLang="zh-CN" sz="700" dirty="0"/>
          </a:p>
          <a:p>
            <a:pPr algn="ctr"/>
            <a:r>
              <a:rPr lang="en-US" altLang="zh-CN" sz="700" dirty="0"/>
              <a:t>QMS</a:t>
            </a:r>
            <a:r>
              <a:rPr lang="zh-CN" altLang="en-US" sz="700" dirty="0"/>
              <a:t>质量管理系统</a:t>
            </a:r>
            <a:endParaRPr lang="en-US" altLang="zh-CN" sz="700" dirty="0"/>
          </a:p>
          <a:p>
            <a:pPr algn="ctr"/>
            <a:r>
              <a:rPr lang="en-US" altLang="zh-CN" sz="700" dirty="0"/>
              <a:t>EIM</a:t>
            </a:r>
            <a:r>
              <a:rPr lang="zh-CN" altLang="en-US" sz="700" dirty="0"/>
              <a:t>事件管理系统</a:t>
            </a:r>
            <a:endParaRPr lang="zh-CN" altLang="en-US" sz="700" dirty="0"/>
          </a:p>
        </p:txBody>
      </p:sp>
      <p:sp>
        <p:nvSpPr>
          <p:cNvPr id="44" name="文本框 43"/>
          <p:cNvSpPr txBox="1"/>
          <p:nvPr/>
        </p:nvSpPr>
        <p:spPr>
          <a:xfrm>
            <a:off x="1188871" y="779714"/>
            <a:ext cx="1280489" cy="523220"/>
          </a:xfrm>
          <a:prstGeom prst="rect">
            <a:avLst/>
          </a:prstGeom>
          <a:solidFill>
            <a:schemeClr val="bg1">
              <a:lumMod val="85000"/>
            </a:schemeClr>
          </a:solidFill>
        </p:spPr>
        <p:txBody>
          <a:bodyPr wrap="square" rtlCol="0">
            <a:spAutoFit/>
          </a:bodyPr>
          <a:lstStyle/>
          <a:p>
            <a:pPr algn="ctr"/>
            <a:r>
              <a:rPr lang="zh-CN" altLang="en-US" sz="700" b="1" dirty="0"/>
              <a:t>生产管理工具</a:t>
            </a:r>
            <a:endParaRPr lang="en-US" altLang="zh-CN" sz="700" b="1" dirty="0"/>
          </a:p>
          <a:p>
            <a:r>
              <a:rPr lang="en-US" altLang="zh-CN" sz="700" dirty="0"/>
              <a:t>ANDON </a:t>
            </a:r>
            <a:r>
              <a:rPr lang="zh-CN" altLang="en-US" sz="700" dirty="0"/>
              <a:t>暗灯 现场快反系统</a:t>
            </a:r>
            <a:endParaRPr lang="en-US" altLang="zh-CN" sz="700" dirty="0"/>
          </a:p>
          <a:p>
            <a:r>
              <a:rPr lang="en-US" altLang="zh-CN" sz="700" dirty="0"/>
              <a:t>ESOP </a:t>
            </a:r>
            <a:r>
              <a:rPr lang="zh-CN" altLang="en-US" sz="700" dirty="0"/>
              <a:t>电子化操作指导书</a:t>
            </a:r>
            <a:endParaRPr lang="en-US" altLang="zh-CN" sz="700" dirty="0"/>
          </a:p>
          <a:p>
            <a:r>
              <a:rPr lang="en-US" altLang="zh-CN" sz="700" dirty="0" err="1"/>
              <a:t>Traing</a:t>
            </a:r>
            <a:r>
              <a:rPr lang="en-US" altLang="zh-CN" sz="700" dirty="0"/>
              <a:t> </a:t>
            </a:r>
            <a:r>
              <a:rPr lang="zh-CN" altLang="en-US" sz="700" dirty="0"/>
              <a:t>培训管理系统</a:t>
            </a:r>
            <a:endParaRPr lang="zh-CN" altLang="en-US" sz="700" dirty="0"/>
          </a:p>
        </p:txBody>
      </p:sp>
      <p:sp>
        <p:nvSpPr>
          <p:cNvPr id="45" name="文本框 44"/>
          <p:cNvSpPr txBox="1"/>
          <p:nvPr/>
        </p:nvSpPr>
        <p:spPr>
          <a:xfrm>
            <a:off x="3829127" y="779621"/>
            <a:ext cx="1531972" cy="523220"/>
          </a:xfrm>
          <a:prstGeom prst="rect">
            <a:avLst/>
          </a:prstGeom>
          <a:solidFill>
            <a:schemeClr val="bg1">
              <a:lumMod val="85000"/>
            </a:schemeClr>
          </a:solidFill>
        </p:spPr>
        <p:txBody>
          <a:bodyPr wrap="square" rtlCol="0">
            <a:spAutoFit/>
          </a:bodyPr>
          <a:lstStyle/>
          <a:p>
            <a:pPr algn="ctr"/>
            <a:r>
              <a:rPr lang="zh-CN" altLang="en-US" sz="700" b="1" dirty="0"/>
              <a:t>质量管理工具</a:t>
            </a:r>
            <a:endParaRPr lang="en-US" altLang="zh-CN" sz="700" b="1" dirty="0"/>
          </a:p>
          <a:p>
            <a:pPr algn="ctr"/>
            <a:r>
              <a:rPr lang="en-US" altLang="zh-CN" sz="700" dirty="0"/>
              <a:t>Trace</a:t>
            </a:r>
            <a:r>
              <a:rPr lang="zh-CN" altLang="en-US" sz="700" dirty="0"/>
              <a:t> 追溯系统</a:t>
            </a:r>
            <a:endParaRPr lang="en-US" altLang="zh-CN" sz="700" dirty="0"/>
          </a:p>
          <a:p>
            <a:pPr algn="ctr"/>
            <a:r>
              <a:rPr lang="en-US" altLang="zh-CN" sz="700" dirty="0" err="1"/>
              <a:t>iEQMS</a:t>
            </a:r>
            <a:r>
              <a:rPr lang="en-US" altLang="zh-CN" sz="700" dirty="0"/>
              <a:t> </a:t>
            </a:r>
            <a:r>
              <a:rPr lang="zh-CN" altLang="en-US" sz="700" dirty="0"/>
              <a:t>投产早期质量管理系统</a:t>
            </a:r>
            <a:endParaRPr lang="en-US" altLang="zh-CN" sz="700" dirty="0"/>
          </a:p>
          <a:p>
            <a:pPr algn="ctr"/>
            <a:r>
              <a:rPr lang="en-US" altLang="zh-CN" sz="700" dirty="0"/>
              <a:t>SPC </a:t>
            </a:r>
            <a:r>
              <a:rPr lang="zh-CN" altLang="en-US" sz="700" dirty="0"/>
              <a:t>过程质量控制系统（ </a:t>
            </a:r>
            <a:r>
              <a:rPr lang="en-US" altLang="zh-CN" sz="700" dirty="0"/>
              <a:t>QDAS</a:t>
            </a:r>
            <a:r>
              <a:rPr lang="zh-CN" altLang="en-US" sz="700" dirty="0"/>
              <a:t>）</a:t>
            </a:r>
            <a:endParaRPr lang="en-US" altLang="zh-CN" sz="700" dirty="0"/>
          </a:p>
        </p:txBody>
      </p:sp>
      <p:sp>
        <p:nvSpPr>
          <p:cNvPr id="46" name="文本框 45"/>
          <p:cNvSpPr txBox="1"/>
          <p:nvPr/>
        </p:nvSpPr>
        <p:spPr>
          <a:xfrm>
            <a:off x="5457122" y="787176"/>
            <a:ext cx="1184079" cy="523220"/>
          </a:xfrm>
          <a:prstGeom prst="rect">
            <a:avLst/>
          </a:prstGeom>
          <a:solidFill>
            <a:schemeClr val="bg1">
              <a:lumMod val="85000"/>
            </a:schemeClr>
          </a:solidFill>
        </p:spPr>
        <p:txBody>
          <a:bodyPr wrap="square" rtlCol="0">
            <a:spAutoFit/>
          </a:bodyPr>
          <a:lstStyle/>
          <a:p>
            <a:pPr algn="ctr"/>
            <a:r>
              <a:rPr lang="zh-CN" altLang="en-US" sz="700" b="1" dirty="0"/>
              <a:t>设备</a:t>
            </a:r>
            <a:r>
              <a:rPr lang="en-US" altLang="zh-CN" sz="700" b="1" dirty="0"/>
              <a:t>/</a:t>
            </a:r>
            <a:r>
              <a:rPr lang="zh-CN" altLang="en-US" sz="700" b="1" dirty="0"/>
              <a:t>维修管理工具</a:t>
            </a:r>
            <a:endParaRPr lang="en-US" altLang="zh-CN" sz="700" b="1" dirty="0"/>
          </a:p>
          <a:p>
            <a:pPr algn="ctr"/>
            <a:r>
              <a:rPr lang="en-US" altLang="zh-CN" sz="700" dirty="0"/>
              <a:t>TPM </a:t>
            </a:r>
            <a:r>
              <a:rPr lang="zh-CN" altLang="en-US" sz="700" dirty="0"/>
              <a:t>维修管理系统</a:t>
            </a:r>
            <a:endParaRPr lang="en-US" altLang="zh-CN" sz="700" dirty="0"/>
          </a:p>
          <a:p>
            <a:pPr algn="ctr"/>
            <a:r>
              <a:rPr lang="en-US" altLang="zh-CN" sz="700" dirty="0" err="1"/>
              <a:t>i</a:t>
            </a:r>
            <a:r>
              <a:rPr lang="en-US" altLang="zh-CN" sz="700" dirty="0"/>
              <a:t>-Tools </a:t>
            </a:r>
            <a:r>
              <a:rPr lang="zh-CN" altLang="en-US" sz="700" dirty="0"/>
              <a:t>工装夹具管理系统</a:t>
            </a:r>
            <a:endParaRPr lang="en-US" altLang="zh-CN" sz="700" dirty="0"/>
          </a:p>
          <a:p>
            <a:pPr algn="ctr"/>
            <a:r>
              <a:rPr lang="en-US" altLang="zh-CN" sz="700" dirty="0" err="1"/>
              <a:t>iMtooling</a:t>
            </a:r>
            <a:r>
              <a:rPr lang="en-US" altLang="zh-CN" sz="700" dirty="0"/>
              <a:t>  </a:t>
            </a:r>
            <a:r>
              <a:rPr lang="zh-CN" altLang="en-US" sz="700" dirty="0"/>
              <a:t>刀具管理系统</a:t>
            </a:r>
            <a:endParaRPr lang="zh-CN" altLang="en-US" sz="700" dirty="0"/>
          </a:p>
        </p:txBody>
      </p:sp>
      <p:sp>
        <p:nvSpPr>
          <p:cNvPr id="47" name="文本框 46"/>
          <p:cNvSpPr txBox="1"/>
          <p:nvPr/>
        </p:nvSpPr>
        <p:spPr>
          <a:xfrm>
            <a:off x="2577864" y="783411"/>
            <a:ext cx="1190785" cy="523220"/>
          </a:xfrm>
          <a:prstGeom prst="rect">
            <a:avLst/>
          </a:prstGeom>
          <a:solidFill>
            <a:schemeClr val="bg1">
              <a:lumMod val="85000"/>
            </a:schemeClr>
          </a:solidFill>
        </p:spPr>
        <p:txBody>
          <a:bodyPr wrap="square" rtlCol="0">
            <a:spAutoFit/>
          </a:bodyPr>
          <a:lstStyle/>
          <a:p>
            <a:pPr algn="ctr"/>
            <a:r>
              <a:rPr lang="zh-CN" altLang="en-US" sz="700" b="1" dirty="0"/>
              <a:t>物流管理工具</a:t>
            </a:r>
            <a:endParaRPr lang="en-US" altLang="zh-CN" sz="700" b="1" dirty="0"/>
          </a:p>
          <a:p>
            <a:pPr algn="ctr"/>
            <a:r>
              <a:rPr lang="en-US" altLang="zh-CN" sz="700" dirty="0"/>
              <a:t>E-Call </a:t>
            </a:r>
            <a:r>
              <a:rPr lang="zh-CN" altLang="en-US" sz="700" dirty="0"/>
              <a:t>拉动式供料系统</a:t>
            </a:r>
            <a:endParaRPr lang="en-US" altLang="zh-CN" sz="700" dirty="0"/>
          </a:p>
          <a:p>
            <a:pPr algn="ctr"/>
            <a:r>
              <a:rPr lang="en-US" altLang="zh-CN" sz="700" dirty="0"/>
              <a:t>DSPT AGV</a:t>
            </a:r>
            <a:r>
              <a:rPr lang="zh-CN" altLang="en-US" sz="700" dirty="0"/>
              <a:t>调度系统</a:t>
            </a:r>
            <a:endParaRPr lang="en-US" altLang="zh-CN" sz="700" dirty="0"/>
          </a:p>
          <a:p>
            <a:pPr algn="ctr"/>
            <a:r>
              <a:rPr lang="en-US" altLang="zh-CN" sz="700" dirty="0"/>
              <a:t>EDI </a:t>
            </a:r>
            <a:r>
              <a:rPr lang="zh-CN" altLang="en-US" sz="700" dirty="0"/>
              <a:t>供应商交互系统</a:t>
            </a:r>
            <a:endParaRPr lang="zh-CN" altLang="en-US" sz="700" dirty="0"/>
          </a:p>
        </p:txBody>
      </p:sp>
      <p:sp>
        <p:nvSpPr>
          <p:cNvPr id="48" name="文本框 47"/>
          <p:cNvSpPr txBox="1"/>
          <p:nvPr/>
        </p:nvSpPr>
        <p:spPr>
          <a:xfrm>
            <a:off x="5018" y="1804747"/>
            <a:ext cx="6856394" cy="369332"/>
          </a:xfrm>
          <a:prstGeom prst="rect">
            <a:avLst/>
          </a:prstGeom>
          <a:solidFill>
            <a:srgbClr val="4472C4"/>
          </a:solidFill>
        </p:spPr>
        <p:txBody>
          <a:bodyPr wrap="square" rtlCol="0">
            <a:spAutoFit/>
          </a:bodyPr>
          <a:lstStyle/>
          <a:p>
            <a:pPr algn="ctr"/>
            <a:r>
              <a:rPr lang="en-US" altLang="zh-CN" dirty="0">
                <a:solidFill>
                  <a:schemeClr val="bg1"/>
                </a:solidFill>
              </a:rPr>
              <a:t>LINX MOM</a:t>
            </a:r>
            <a:r>
              <a:rPr lang="zh-CN" altLang="en-US" dirty="0">
                <a:solidFill>
                  <a:schemeClr val="bg1"/>
                </a:solidFill>
              </a:rPr>
              <a:t>能为您带来什么</a:t>
            </a:r>
            <a:r>
              <a:rPr lang="en-US" altLang="zh-CN" dirty="0">
                <a:solidFill>
                  <a:schemeClr val="bg1"/>
                </a:solidFill>
              </a:rPr>
              <a:t> </a:t>
            </a:r>
            <a:endParaRPr lang="zh-CN" altLang="en-US" dirty="0">
              <a:solidFill>
                <a:schemeClr val="bg1"/>
              </a:solidFill>
            </a:endParaRPr>
          </a:p>
        </p:txBody>
      </p:sp>
      <p:sp>
        <p:nvSpPr>
          <p:cNvPr id="49" name="矩形: 圆角 48"/>
          <p:cNvSpPr/>
          <p:nvPr/>
        </p:nvSpPr>
        <p:spPr>
          <a:xfrm>
            <a:off x="18635" y="2207834"/>
            <a:ext cx="1611086" cy="1709163"/>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不再仅依赖一个计划员调度全厂</a:t>
            </a:r>
            <a:endParaRPr lang="zh-CN" altLang="en-US" sz="1100" dirty="0">
              <a:solidFill>
                <a:schemeClr val="tx1"/>
              </a:solidFill>
            </a:endParaRPr>
          </a:p>
        </p:txBody>
      </p:sp>
      <p:sp>
        <p:nvSpPr>
          <p:cNvPr id="50" name="矩形: 圆角 49"/>
          <p:cNvSpPr/>
          <p:nvPr/>
        </p:nvSpPr>
        <p:spPr>
          <a:xfrm>
            <a:off x="1713190" y="2223141"/>
            <a:ext cx="1611086" cy="1709163"/>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物料采购、生产制造、</a:t>
            </a:r>
            <a:endParaRPr lang="en-US" altLang="zh-CN" sz="1100" dirty="0">
              <a:solidFill>
                <a:schemeClr val="tx1"/>
              </a:solidFill>
            </a:endParaRPr>
          </a:p>
          <a:p>
            <a:pPr algn="ctr"/>
            <a:r>
              <a:rPr lang="zh-CN" altLang="en-US" sz="1100" dirty="0">
                <a:solidFill>
                  <a:schemeClr val="tx1"/>
                </a:solidFill>
              </a:rPr>
              <a:t>产品回库</a:t>
            </a:r>
            <a:endParaRPr lang="en-US" altLang="zh-CN" sz="1100" dirty="0">
              <a:solidFill>
                <a:schemeClr val="tx1"/>
              </a:solidFill>
            </a:endParaRPr>
          </a:p>
          <a:p>
            <a:pPr algn="ctr"/>
            <a:r>
              <a:rPr lang="zh-CN" altLang="en-US" sz="1100" dirty="0">
                <a:solidFill>
                  <a:schemeClr val="tx1"/>
                </a:solidFill>
              </a:rPr>
              <a:t>一流通畅</a:t>
            </a:r>
            <a:endParaRPr lang="zh-CN" altLang="en-US" sz="1100" dirty="0">
              <a:solidFill>
                <a:schemeClr val="tx1"/>
              </a:solidFill>
            </a:endParaRPr>
          </a:p>
        </p:txBody>
      </p:sp>
      <p:sp>
        <p:nvSpPr>
          <p:cNvPr id="52" name="矩形: 圆角 51"/>
          <p:cNvSpPr/>
          <p:nvPr/>
        </p:nvSpPr>
        <p:spPr>
          <a:xfrm>
            <a:off x="3455501" y="2207834"/>
            <a:ext cx="1611086" cy="1709163"/>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物料、人员、设备、工艺全流程追溯可控</a:t>
            </a:r>
            <a:endParaRPr lang="zh-CN" altLang="en-US" sz="1100" dirty="0">
              <a:solidFill>
                <a:schemeClr val="tx1"/>
              </a:solidFill>
            </a:endParaRPr>
          </a:p>
        </p:txBody>
      </p:sp>
      <p:sp>
        <p:nvSpPr>
          <p:cNvPr id="53" name="矩形: 圆角 52"/>
          <p:cNvSpPr/>
          <p:nvPr/>
        </p:nvSpPr>
        <p:spPr>
          <a:xfrm>
            <a:off x="5130077" y="2207833"/>
            <a:ext cx="1611086" cy="1709163"/>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现场问题</a:t>
            </a:r>
            <a:endParaRPr lang="en-US" altLang="zh-CN" sz="1100" dirty="0">
              <a:solidFill>
                <a:schemeClr val="tx1"/>
              </a:solidFill>
            </a:endParaRPr>
          </a:p>
          <a:p>
            <a:pPr algn="ctr"/>
            <a:r>
              <a:rPr lang="zh-CN" altLang="en-US" sz="1100" dirty="0">
                <a:solidFill>
                  <a:schemeClr val="tx1"/>
                </a:solidFill>
              </a:rPr>
              <a:t>快速响应</a:t>
            </a:r>
            <a:endParaRPr lang="en-US" altLang="zh-CN" sz="1100" dirty="0">
              <a:solidFill>
                <a:schemeClr val="tx1"/>
              </a:solidFill>
            </a:endParaRPr>
          </a:p>
          <a:p>
            <a:pPr algn="ctr"/>
            <a:r>
              <a:rPr lang="zh-CN" altLang="en-US" sz="1100" dirty="0">
                <a:solidFill>
                  <a:schemeClr val="tx1"/>
                </a:solidFill>
              </a:rPr>
              <a:t>迅速解决</a:t>
            </a:r>
            <a:endParaRPr lang="zh-CN" altLang="en-US" sz="1100" dirty="0">
              <a:solidFill>
                <a:schemeClr val="tx1"/>
              </a:solidFill>
            </a:endParaRPr>
          </a:p>
        </p:txBody>
      </p:sp>
      <p:sp>
        <p:nvSpPr>
          <p:cNvPr id="54" name="矩形: 圆角 53"/>
          <p:cNvSpPr/>
          <p:nvPr/>
        </p:nvSpPr>
        <p:spPr>
          <a:xfrm>
            <a:off x="1770260" y="7617471"/>
            <a:ext cx="1611086" cy="161584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质量问题摆脱人工跟踪</a:t>
            </a:r>
            <a:endParaRPr lang="zh-CN" altLang="en-US" sz="1100" dirty="0">
              <a:solidFill>
                <a:schemeClr val="tx1"/>
              </a:solidFill>
            </a:endParaRPr>
          </a:p>
        </p:txBody>
      </p:sp>
      <p:grpSp>
        <p:nvGrpSpPr>
          <p:cNvPr id="55" name="组合 54"/>
          <p:cNvGrpSpPr/>
          <p:nvPr/>
        </p:nvGrpSpPr>
        <p:grpSpPr>
          <a:xfrm>
            <a:off x="1283501" y="3965081"/>
            <a:ext cx="3770381" cy="3472796"/>
            <a:chOff x="605562" y="663346"/>
            <a:chExt cx="5861474" cy="5560098"/>
          </a:xfrm>
        </p:grpSpPr>
        <p:sp>
          <p:nvSpPr>
            <p:cNvPr id="58" name="Oval 10"/>
            <p:cNvSpPr>
              <a:spLocks noChangeArrowheads="1"/>
            </p:cNvSpPr>
            <p:nvPr/>
          </p:nvSpPr>
          <p:spPr bwMode="gray">
            <a:xfrm>
              <a:off x="2824198" y="2895944"/>
              <a:ext cx="1361046" cy="1355725"/>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1200"/>
                </a:spcBef>
                <a:spcAft>
                  <a:spcPts val="0"/>
                </a:spcAft>
                <a:buClrTx/>
                <a:buSzTx/>
                <a:buFontTx/>
                <a:buNone/>
                <a:defRPr/>
              </a:pPr>
              <a:r>
                <a:rPr kumimoji="0" lang="en-US" altLang="zh-CN" sz="16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rPr>
                <a:t>LINX</a:t>
              </a:r>
              <a:endParaRPr kumimoji="0" lang="zh-CN" altLang="zh-CN" sz="16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59" name="矩形 58"/>
            <p:cNvSpPr/>
            <p:nvPr/>
          </p:nvSpPr>
          <p:spPr>
            <a:xfrm rot="4310465">
              <a:off x="1776029" y="2303357"/>
              <a:ext cx="2749825" cy="2749825"/>
            </a:xfrm>
            <a:prstGeom prst="rect">
              <a:avLst/>
            </a:prstGeom>
            <a:noFill/>
            <a:ln w="25400" cap="flat" cmpd="sng" algn="ctr">
              <a:noFill/>
              <a:prstDash val="solid"/>
            </a:ln>
            <a:effectLst/>
          </p:spPr>
          <p:txBody>
            <a:bodyPr spcFirstLastPara="1" anchor="ctr">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0" i="0" u="none" strike="noStrike" kern="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cs typeface="+mn-cs"/>
                </a:rPr>
                <a:t>WMS</a:t>
              </a:r>
              <a:endParaRPr kumimoji="0" lang="zh-CN" altLang="en-US" sz="1100" b="0" i="0" u="none" strike="noStrike" kern="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cs typeface="+mn-cs"/>
              </a:endParaRPr>
            </a:p>
          </p:txBody>
        </p:sp>
        <p:sp>
          <p:nvSpPr>
            <p:cNvPr id="60" name="矩形 59"/>
            <p:cNvSpPr/>
            <p:nvPr/>
          </p:nvSpPr>
          <p:spPr>
            <a:xfrm rot="11510465">
              <a:off x="2364095" y="1882211"/>
              <a:ext cx="2749825" cy="2749825"/>
            </a:xfrm>
            <a:prstGeom prst="rect">
              <a:avLst/>
            </a:prstGeom>
            <a:noFill/>
            <a:ln w="25400" cap="flat" cmpd="sng" algn="ctr">
              <a:noFill/>
              <a:prstDash val="solid"/>
            </a:ln>
            <a:effectLst/>
          </p:spPr>
          <p:txBody>
            <a:bodyPr spcFirstLastPara="1" anchor="ctr">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APS</a:t>
              </a:r>
              <a:endParaRPr kumimoji="0" lang="zh-CN" altLang="en-US" sz="11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nvGrpSpPr>
            <p:cNvPr id="61" name="组合 60"/>
            <p:cNvGrpSpPr/>
            <p:nvPr/>
          </p:nvGrpSpPr>
          <p:grpSpPr>
            <a:xfrm>
              <a:off x="605562" y="663346"/>
              <a:ext cx="5861474" cy="5560098"/>
              <a:chOff x="1683173" y="358338"/>
              <a:chExt cx="6244366" cy="5970017"/>
            </a:xfrm>
          </p:grpSpPr>
          <p:sp>
            <p:nvSpPr>
              <p:cNvPr id="62" name="椭圆 61"/>
              <p:cNvSpPr/>
              <p:nvPr/>
            </p:nvSpPr>
            <p:spPr>
              <a:xfrm>
                <a:off x="2350683" y="962597"/>
                <a:ext cx="4952444" cy="49328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3" name="Oval 10"/>
              <p:cNvSpPr>
                <a:spLocks noChangeArrowheads="1"/>
              </p:cNvSpPr>
              <p:nvPr/>
            </p:nvSpPr>
            <p:spPr bwMode="gray">
              <a:xfrm>
                <a:off x="2739485" y="632040"/>
                <a:ext cx="1290450" cy="1292523"/>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1200"/>
                  </a:spcBef>
                  <a:spcAft>
                    <a:spcPts val="0"/>
                  </a:spcAft>
                  <a:buClrTx/>
                  <a:buSzTx/>
                  <a:buFontTx/>
                  <a:buNone/>
                  <a:defRPr/>
                </a:pPr>
                <a:r>
                  <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rPr>
                  <a:t>Trace</a:t>
                </a:r>
                <a:endPar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1200"/>
                  </a:spcBef>
                  <a:spcAft>
                    <a:spcPts val="0"/>
                  </a:spcAft>
                  <a:buClrTx/>
                  <a:buSzTx/>
                  <a:buFontTx/>
                  <a:buNone/>
                  <a:defRPr/>
                </a:pPr>
                <a:r>
                  <a:rPr lang="zh-CN" altLang="en-US" sz="700" b="1" kern="0" noProof="1">
                    <a:solidFill>
                      <a:srgbClr val="7D7D7D"/>
                    </a:solidFill>
                    <a:latin typeface="微软雅黑" panose="020B0503020204020204" pitchFamily="34" charset="-122"/>
                    <a:ea typeface="微软雅黑" panose="020B0503020204020204" pitchFamily="34" charset="-122"/>
                  </a:rPr>
                  <a:t>追溯系统</a:t>
                </a:r>
                <a:endPar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64" name="Oval 10"/>
              <p:cNvSpPr>
                <a:spLocks noChangeArrowheads="1"/>
              </p:cNvSpPr>
              <p:nvPr/>
            </p:nvSpPr>
            <p:spPr bwMode="gray">
              <a:xfrm>
                <a:off x="2207116" y="4501233"/>
                <a:ext cx="1330536" cy="1208161"/>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1200"/>
                  </a:spcBef>
                  <a:spcAft>
                    <a:spcPts val="0"/>
                  </a:spcAft>
                  <a:buClrTx/>
                  <a:buSzTx/>
                  <a:buFontTx/>
                  <a:buNone/>
                  <a:defRPr/>
                </a:pPr>
                <a:r>
                  <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rPr>
                  <a:t>E-SOP</a:t>
                </a:r>
                <a:endPar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1200"/>
                  </a:spcBef>
                  <a:spcAft>
                    <a:spcPts val="0"/>
                  </a:spcAft>
                  <a:buClrTx/>
                  <a:buSzTx/>
                  <a:buFontTx/>
                  <a:buNone/>
                  <a:defRPr/>
                </a:pPr>
                <a:r>
                  <a:rPr lang="zh-CN" altLang="en-US" sz="700" b="1" kern="0" noProof="1">
                    <a:solidFill>
                      <a:srgbClr val="7D7D7D"/>
                    </a:solidFill>
                    <a:latin typeface="微软雅黑" panose="020B0503020204020204" pitchFamily="34" charset="-122"/>
                    <a:ea typeface="微软雅黑" panose="020B0503020204020204" pitchFamily="34" charset="-122"/>
                  </a:rPr>
                  <a:t>电子操作指导</a:t>
                </a:r>
                <a:endParaRPr kumimoji="0" lang="zh-CN"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65" name="Oval 10"/>
              <p:cNvSpPr>
                <a:spLocks noChangeArrowheads="1"/>
              </p:cNvSpPr>
              <p:nvPr/>
            </p:nvSpPr>
            <p:spPr bwMode="gray">
              <a:xfrm>
                <a:off x="5695585" y="667840"/>
                <a:ext cx="1330536" cy="1205138"/>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1200"/>
                  </a:spcBef>
                  <a:spcAft>
                    <a:spcPts val="0"/>
                  </a:spcAft>
                  <a:buClrTx/>
                  <a:buSzTx/>
                  <a:buFontTx/>
                  <a:buNone/>
                  <a:defRPr/>
                </a:pPr>
                <a:r>
                  <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rPr>
                  <a:t>ANDON</a:t>
                </a:r>
                <a:endPar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1200"/>
                  </a:spcBef>
                  <a:spcAft>
                    <a:spcPts val="0"/>
                  </a:spcAft>
                  <a:buClrTx/>
                  <a:buSzTx/>
                  <a:buFontTx/>
                  <a:buNone/>
                  <a:defRPr/>
                </a:pPr>
                <a:r>
                  <a:rPr lang="zh-CN" altLang="en-US" sz="700" b="1" kern="0" noProof="1">
                    <a:solidFill>
                      <a:srgbClr val="7D7D7D"/>
                    </a:solidFill>
                    <a:latin typeface="微软雅黑" panose="020B0503020204020204" pitchFamily="34" charset="-122"/>
                    <a:ea typeface="微软雅黑" panose="020B0503020204020204" pitchFamily="34" charset="-122"/>
                  </a:rPr>
                  <a:t>暗灯</a:t>
                </a:r>
                <a:r>
                  <a:rPr lang="en-US" altLang="zh-CN" sz="700" b="1" kern="0" noProof="1">
                    <a:solidFill>
                      <a:srgbClr val="7D7D7D"/>
                    </a:solidFill>
                    <a:latin typeface="微软雅黑" panose="020B0503020204020204" pitchFamily="34" charset="-122"/>
                    <a:ea typeface="微软雅黑" panose="020B0503020204020204" pitchFamily="34" charset="-122"/>
                  </a:rPr>
                  <a:t>-</a:t>
                </a:r>
                <a:r>
                  <a:rPr lang="zh-CN" altLang="en-US" sz="700" b="1" kern="0" noProof="1">
                    <a:solidFill>
                      <a:srgbClr val="7D7D7D"/>
                    </a:solidFill>
                    <a:latin typeface="微软雅黑" panose="020B0503020204020204" pitchFamily="34" charset="-122"/>
                    <a:ea typeface="微软雅黑" panose="020B0503020204020204" pitchFamily="34" charset="-122"/>
                  </a:rPr>
                  <a:t>现场快反系统</a:t>
                </a:r>
                <a:endParaRPr kumimoji="0" lang="zh-CN"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66" name="Oval 10"/>
              <p:cNvSpPr>
                <a:spLocks noChangeArrowheads="1"/>
              </p:cNvSpPr>
              <p:nvPr/>
            </p:nvSpPr>
            <p:spPr bwMode="gray">
              <a:xfrm>
                <a:off x="6165675" y="4337932"/>
                <a:ext cx="1271030" cy="1101919"/>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1200"/>
                  </a:spcBef>
                  <a:spcAft>
                    <a:spcPts val="0"/>
                  </a:spcAft>
                  <a:buClrTx/>
                  <a:buSzTx/>
                  <a:buFontTx/>
                  <a:buNone/>
                  <a:defRPr/>
                </a:pPr>
                <a:r>
                  <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rPr>
                  <a:t>DISPT</a:t>
                </a:r>
                <a:endPar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1200"/>
                  </a:spcBef>
                  <a:spcAft>
                    <a:spcPts val="0"/>
                  </a:spcAft>
                  <a:buClrTx/>
                  <a:buSzTx/>
                  <a:buFontTx/>
                  <a:buNone/>
                  <a:defRPr/>
                </a:pPr>
                <a:r>
                  <a:rPr lang="en-US" altLang="zh-CN" sz="700" b="1" kern="0" noProof="1">
                    <a:solidFill>
                      <a:srgbClr val="7D7D7D"/>
                    </a:solidFill>
                    <a:latin typeface="微软雅黑" panose="020B0503020204020204" pitchFamily="34" charset="-122"/>
                    <a:ea typeface="微软雅黑" panose="020B0503020204020204" pitchFamily="34" charset="-122"/>
                  </a:rPr>
                  <a:t>AGV</a:t>
                </a:r>
                <a:r>
                  <a:rPr lang="zh-CN" altLang="en-US" sz="700" b="1" kern="0" noProof="1">
                    <a:solidFill>
                      <a:srgbClr val="7D7D7D"/>
                    </a:solidFill>
                    <a:latin typeface="微软雅黑" panose="020B0503020204020204" pitchFamily="34" charset="-122"/>
                    <a:ea typeface="微软雅黑" panose="020B0503020204020204" pitchFamily="34" charset="-122"/>
                  </a:rPr>
                  <a:t>调度</a:t>
                </a:r>
                <a:endParaRPr kumimoji="0" lang="zh-CN"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67" name="Oval 10"/>
              <p:cNvSpPr>
                <a:spLocks noChangeArrowheads="1"/>
              </p:cNvSpPr>
              <p:nvPr/>
            </p:nvSpPr>
            <p:spPr bwMode="gray">
              <a:xfrm>
                <a:off x="1683173" y="3333268"/>
                <a:ext cx="1290633" cy="1158610"/>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1200"/>
                  </a:spcBef>
                  <a:spcAft>
                    <a:spcPts val="0"/>
                  </a:spcAft>
                  <a:buClrTx/>
                  <a:buSzTx/>
                  <a:buFontTx/>
                  <a:buNone/>
                  <a:defRPr/>
                </a:pPr>
                <a:r>
                  <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rPr>
                  <a:t>Training</a:t>
                </a:r>
                <a:endPar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1200"/>
                  </a:spcBef>
                  <a:spcAft>
                    <a:spcPts val="0"/>
                  </a:spcAft>
                  <a:buClrTx/>
                  <a:buSzTx/>
                  <a:buFontTx/>
                  <a:buNone/>
                  <a:defRPr/>
                </a:pPr>
                <a:r>
                  <a:rPr lang="zh-CN" altLang="en-US" sz="700" b="1" kern="0" noProof="1">
                    <a:solidFill>
                      <a:srgbClr val="7D7D7D"/>
                    </a:solidFill>
                    <a:latin typeface="微软雅黑" panose="020B0503020204020204" pitchFamily="34" charset="-122"/>
                    <a:ea typeface="微软雅黑" panose="020B0503020204020204" pitchFamily="34" charset="-122"/>
                  </a:rPr>
                  <a:t>培训系统</a:t>
                </a:r>
                <a:r>
                  <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rPr>
                  <a:t> </a:t>
                </a:r>
                <a:endParaRPr kumimoji="0" lang="zh-CN"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68" name="Oval 10"/>
              <p:cNvSpPr>
                <a:spLocks noChangeArrowheads="1"/>
              </p:cNvSpPr>
              <p:nvPr/>
            </p:nvSpPr>
            <p:spPr bwMode="gray">
              <a:xfrm>
                <a:off x="5066882" y="5162495"/>
                <a:ext cx="1197470" cy="919392"/>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1200"/>
                  </a:spcBef>
                  <a:spcAft>
                    <a:spcPts val="0"/>
                  </a:spcAft>
                  <a:buClrTx/>
                  <a:buSzTx/>
                  <a:buFontTx/>
                  <a:buNone/>
                  <a:defRPr/>
                </a:pPr>
                <a:r>
                  <a:rPr lang="en-US" altLang="zh-CN" sz="700" b="1" kern="0" noProof="1">
                    <a:solidFill>
                      <a:srgbClr val="7D7D7D"/>
                    </a:solidFill>
                    <a:latin typeface="微软雅黑" panose="020B0503020204020204" pitchFamily="34" charset="-122"/>
                    <a:ea typeface="微软雅黑" panose="020B0503020204020204" pitchFamily="34" charset="-122"/>
                  </a:rPr>
                  <a:t>iEQMS </a:t>
                </a:r>
                <a:endParaRPr lang="en-US" altLang="zh-CN" sz="700" b="1" kern="0" noProof="1">
                  <a:solidFill>
                    <a:srgbClr val="7D7D7D"/>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1200"/>
                  </a:spcBef>
                  <a:spcAft>
                    <a:spcPts val="0"/>
                  </a:spcAft>
                  <a:buClrTx/>
                  <a:buSzTx/>
                  <a:buFontTx/>
                  <a:buNone/>
                  <a:defRPr/>
                </a:pPr>
                <a:r>
                  <a:rPr lang="zh-CN" altLang="en-US" sz="700" b="1" kern="0" noProof="1">
                    <a:solidFill>
                      <a:srgbClr val="7D7D7D"/>
                    </a:solidFill>
                    <a:latin typeface="微软雅黑" panose="020B0503020204020204" pitchFamily="34" charset="-122"/>
                    <a:ea typeface="微软雅黑" panose="020B0503020204020204" pitchFamily="34" charset="-122"/>
                  </a:rPr>
                  <a:t>投产早期质量管理系统</a:t>
                </a:r>
                <a:endParaRPr lang="en-US" altLang="zh-CN" sz="700" b="1" kern="0" noProof="1">
                  <a:solidFill>
                    <a:srgbClr val="7D7D7D"/>
                  </a:solidFill>
                  <a:latin typeface="微软雅黑" panose="020B0503020204020204" pitchFamily="34" charset="-122"/>
                  <a:ea typeface="微软雅黑" panose="020B0503020204020204" pitchFamily="34" charset="-122"/>
                </a:endParaRPr>
              </a:p>
            </p:txBody>
          </p:sp>
          <p:sp>
            <p:nvSpPr>
              <p:cNvPr id="69" name="Oval 10"/>
              <p:cNvSpPr>
                <a:spLocks noChangeArrowheads="1"/>
              </p:cNvSpPr>
              <p:nvPr/>
            </p:nvSpPr>
            <p:spPr bwMode="gray">
              <a:xfrm>
                <a:off x="3520754" y="5149964"/>
                <a:ext cx="1368817" cy="1178391"/>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1200"/>
                  </a:spcBef>
                  <a:spcAft>
                    <a:spcPts val="0"/>
                  </a:spcAft>
                  <a:buClrTx/>
                  <a:buSzTx/>
                  <a:buFontTx/>
                  <a:buNone/>
                  <a:defRPr/>
                </a:pPr>
                <a:r>
                  <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rPr>
                  <a:t>i_Tools </a:t>
                </a:r>
                <a:endPar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1200"/>
                  </a:spcBef>
                  <a:spcAft>
                    <a:spcPts val="0"/>
                  </a:spcAft>
                  <a:buClrTx/>
                  <a:buSzTx/>
                  <a:buFontTx/>
                  <a:buNone/>
                  <a:defRPr/>
                </a:pPr>
                <a:r>
                  <a:rPr lang="zh-CN" altLang="en-US" sz="700" b="1" kern="0" noProof="1">
                    <a:solidFill>
                      <a:srgbClr val="7D7D7D"/>
                    </a:solidFill>
                    <a:latin typeface="微软雅黑" panose="020B0503020204020204" pitchFamily="34" charset="-122"/>
                    <a:ea typeface="微软雅黑" panose="020B0503020204020204" pitchFamily="34" charset="-122"/>
                  </a:rPr>
                  <a:t>工装夹具管理系统</a:t>
                </a:r>
                <a:endParaRPr kumimoji="0" lang="zh-CN"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73" name="Oval 10"/>
              <p:cNvSpPr>
                <a:spLocks noChangeArrowheads="1"/>
              </p:cNvSpPr>
              <p:nvPr/>
            </p:nvSpPr>
            <p:spPr bwMode="gray">
              <a:xfrm>
                <a:off x="6656509" y="3099957"/>
                <a:ext cx="1271030" cy="1094401"/>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1200"/>
                  </a:spcBef>
                  <a:spcAft>
                    <a:spcPts val="0"/>
                  </a:spcAft>
                  <a:buClrTx/>
                  <a:buSzTx/>
                  <a:buFontTx/>
                  <a:buNone/>
                  <a:defRPr/>
                </a:pPr>
                <a:r>
                  <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rPr>
                  <a:t>E-CALL </a:t>
                </a:r>
                <a:endPar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1200"/>
                  </a:spcBef>
                  <a:spcAft>
                    <a:spcPts val="0"/>
                  </a:spcAft>
                  <a:buClrTx/>
                  <a:buSzTx/>
                  <a:buFontTx/>
                  <a:buNone/>
                  <a:defRPr/>
                </a:pPr>
                <a:r>
                  <a:rPr lang="zh-CN" altLang="en-US" sz="700" b="1" kern="0" noProof="1">
                    <a:solidFill>
                      <a:srgbClr val="7D7D7D"/>
                    </a:solidFill>
                    <a:latin typeface="微软雅黑" panose="020B0503020204020204" pitchFamily="34" charset="-122"/>
                    <a:ea typeface="微软雅黑" panose="020B0503020204020204" pitchFamily="34" charset="-122"/>
                  </a:rPr>
                  <a:t>拉动式供料系统</a:t>
                </a:r>
                <a:endParaRPr kumimoji="0" lang="zh-CN"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74" name="Oval 10"/>
              <p:cNvSpPr>
                <a:spLocks noChangeArrowheads="1"/>
              </p:cNvSpPr>
              <p:nvPr/>
            </p:nvSpPr>
            <p:spPr bwMode="gray">
              <a:xfrm>
                <a:off x="6555743" y="1842081"/>
                <a:ext cx="1182285" cy="1094402"/>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algn="ctr">
                  <a:spcBef>
                    <a:spcPts val="1200"/>
                  </a:spcBef>
                </a:pPr>
                <a:r>
                  <a:rPr lang="en-US" altLang="zh-CN" sz="700" b="1" kern="0" noProof="1">
                    <a:solidFill>
                      <a:srgbClr val="7D7D7D"/>
                    </a:solidFill>
                    <a:latin typeface="微软雅黑" panose="020B0503020204020204" pitchFamily="34" charset="-122"/>
                    <a:ea typeface="微软雅黑" panose="020B0503020204020204" pitchFamily="34" charset="-122"/>
                  </a:rPr>
                  <a:t>EDI</a:t>
                </a:r>
                <a:endParaRPr lang="en-US" altLang="zh-CN" sz="700" b="1" kern="0" noProof="1">
                  <a:solidFill>
                    <a:srgbClr val="7D7D7D"/>
                  </a:solidFill>
                  <a:latin typeface="微软雅黑" panose="020B0503020204020204" pitchFamily="34" charset="-122"/>
                  <a:ea typeface="微软雅黑" panose="020B0503020204020204" pitchFamily="34" charset="-122"/>
                </a:endParaRPr>
              </a:p>
              <a:p>
                <a:pPr algn="ctr">
                  <a:spcBef>
                    <a:spcPts val="1200"/>
                  </a:spcBef>
                </a:pPr>
                <a:r>
                  <a:rPr lang="zh-CN" altLang="en-US" sz="700" b="1" kern="0" noProof="1">
                    <a:solidFill>
                      <a:srgbClr val="7D7D7D"/>
                    </a:solidFill>
                    <a:latin typeface="微软雅黑" panose="020B0503020204020204" pitchFamily="34" charset="-122"/>
                    <a:ea typeface="微软雅黑" panose="020B0503020204020204" pitchFamily="34" charset="-122"/>
                  </a:rPr>
                  <a:t>供应商交互系统</a:t>
                </a:r>
                <a:endParaRPr lang="zh-CN" altLang="zh-CN" sz="700" b="1" kern="0" noProof="1">
                  <a:solidFill>
                    <a:srgbClr val="7D7D7D"/>
                  </a:solidFill>
                  <a:latin typeface="微软雅黑" panose="020B0503020204020204" pitchFamily="34" charset="-122"/>
                  <a:ea typeface="微软雅黑" panose="020B0503020204020204" pitchFamily="34" charset="-122"/>
                </a:endParaRPr>
              </a:p>
            </p:txBody>
          </p:sp>
          <p:sp>
            <p:nvSpPr>
              <p:cNvPr id="78" name="Oval 10"/>
              <p:cNvSpPr>
                <a:spLocks noChangeArrowheads="1"/>
              </p:cNvSpPr>
              <p:nvPr/>
            </p:nvSpPr>
            <p:spPr bwMode="gray">
              <a:xfrm>
                <a:off x="4205162" y="358338"/>
                <a:ext cx="1368817" cy="1178391"/>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1200"/>
                  </a:spcBef>
                  <a:spcAft>
                    <a:spcPts val="0"/>
                  </a:spcAft>
                  <a:buClrTx/>
                  <a:buSzTx/>
                  <a:buFontTx/>
                  <a:buNone/>
                  <a:defRPr/>
                </a:pPr>
                <a:r>
                  <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rPr>
                  <a:t>TPM</a:t>
                </a:r>
                <a:endPar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1200"/>
                  </a:spcBef>
                  <a:spcAft>
                    <a:spcPts val="0"/>
                  </a:spcAft>
                  <a:buClrTx/>
                  <a:buSzTx/>
                  <a:buFontTx/>
                  <a:buNone/>
                  <a:defRPr/>
                </a:pPr>
                <a:r>
                  <a:rPr lang="zh-CN" altLang="en-US" sz="700" b="1" kern="0" noProof="1">
                    <a:solidFill>
                      <a:srgbClr val="7D7D7D"/>
                    </a:solidFill>
                    <a:latin typeface="微软雅黑" panose="020B0503020204020204" pitchFamily="34" charset="-122"/>
                    <a:ea typeface="微软雅黑" panose="020B0503020204020204" pitchFamily="34" charset="-122"/>
                  </a:rPr>
                  <a:t>维修管理系统</a:t>
                </a:r>
                <a:endParaRPr kumimoji="0" lang="zh-CN"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80" name="Oval 10"/>
              <p:cNvSpPr>
                <a:spLocks noChangeArrowheads="1"/>
              </p:cNvSpPr>
              <p:nvPr/>
            </p:nvSpPr>
            <p:spPr bwMode="gray">
              <a:xfrm>
                <a:off x="1715824" y="1707700"/>
                <a:ext cx="1368817" cy="1414478"/>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1200"/>
                  </a:spcBef>
                  <a:spcAft>
                    <a:spcPts val="0"/>
                  </a:spcAft>
                  <a:buClrTx/>
                  <a:buSzTx/>
                  <a:buFontTx/>
                  <a:buNone/>
                  <a:defRPr/>
                </a:pPr>
                <a:r>
                  <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rPr>
                  <a:t>iMtooing </a:t>
                </a:r>
                <a:endParaRPr kumimoji="0" lang="en-US"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1200"/>
                  </a:spcBef>
                  <a:spcAft>
                    <a:spcPts val="0"/>
                  </a:spcAft>
                  <a:buClrTx/>
                  <a:buSzTx/>
                  <a:buFontTx/>
                  <a:buNone/>
                  <a:defRPr/>
                </a:pPr>
                <a:r>
                  <a:rPr lang="zh-CN" altLang="en-US" sz="700" b="1" kern="0" noProof="1">
                    <a:solidFill>
                      <a:srgbClr val="7D7D7D"/>
                    </a:solidFill>
                    <a:latin typeface="微软雅黑" panose="020B0503020204020204" pitchFamily="34" charset="-122"/>
                    <a:ea typeface="微软雅黑" panose="020B0503020204020204" pitchFamily="34" charset="-122"/>
                  </a:rPr>
                  <a:t>刀具管理系统</a:t>
                </a:r>
                <a:endParaRPr kumimoji="0" lang="zh-CN" altLang="zh-CN" sz="700" b="1" i="0" u="none" strike="noStrike" kern="0" cap="none" spc="0" normalizeH="0" baseline="0" noProof="1">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grpSp>
      </p:grpSp>
      <p:sp>
        <p:nvSpPr>
          <p:cNvPr id="85" name="矩形: 圆角 84"/>
          <p:cNvSpPr/>
          <p:nvPr/>
        </p:nvSpPr>
        <p:spPr>
          <a:xfrm>
            <a:off x="3442796" y="7634699"/>
            <a:ext cx="1611086" cy="161584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工装夹具，设备资产</a:t>
            </a:r>
            <a:endParaRPr lang="en-US" altLang="zh-CN" sz="1100" dirty="0">
              <a:solidFill>
                <a:schemeClr val="tx1"/>
              </a:solidFill>
            </a:endParaRPr>
          </a:p>
          <a:p>
            <a:pPr algn="ctr"/>
            <a:r>
              <a:rPr lang="zh-CN" altLang="en-US" sz="1100" dirty="0">
                <a:solidFill>
                  <a:schemeClr val="tx1"/>
                </a:solidFill>
              </a:rPr>
              <a:t>维护任务、统一化管理</a:t>
            </a:r>
            <a:endParaRPr lang="zh-CN" altLang="en-US" sz="1100" dirty="0">
              <a:solidFill>
                <a:schemeClr val="tx1"/>
              </a:solidFill>
            </a:endParaRPr>
          </a:p>
        </p:txBody>
      </p:sp>
      <p:sp>
        <p:nvSpPr>
          <p:cNvPr id="86" name="矩形: 圆角 85"/>
          <p:cNvSpPr/>
          <p:nvPr/>
        </p:nvSpPr>
        <p:spPr>
          <a:xfrm>
            <a:off x="5137595" y="7592819"/>
            <a:ext cx="1611086" cy="161584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人员上岗认证培训自动规划、监控</a:t>
            </a:r>
            <a:endParaRPr lang="zh-CN" altLang="en-US" sz="1100" dirty="0">
              <a:solidFill>
                <a:schemeClr val="tx1"/>
              </a:solidFill>
            </a:endParaRPr>
          </a:p>
        </p:txBody>
      </p:sp>
      <p:sp>
        <p:nvSpPr>
          <p:cNvPr id="87" name="矩形: 圆角 86"/>
          <p:cNvSpPr/>
          <p:nvPr/>
        </p:nvSpPr>
        <p:spPr>
          <a:xfrm>
            <a:off x="73249" y="7617471"/>
            <a:ext cx="1611086" cy="161584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库存</a:t>
            </a:r>
            <a:endParaRPr lang="en-US" altLang="zh-CN" sz="1100" dirty="0">
              <a:solidFill>
                <a:schemeClr val="tx1"/>
              </a:solidFill>
            </a:endParaRPr>
          </a:p>
          <a:p>
            <a:pPr algn="ctr"/>
            <a:r>
              <a:rPr lang="zh-CN" altLang="en-US" sz="1100" dirty="0">
                <a:solidFill>
                  <a:schemeClr val="tx1"/>
                </a:solidFill>
              </a:rPr>
              <a:t>、制造绩效、设备表现</a:t>
            </a:r>
            <a:endParaRPr lang="en-US" altLang="zh-CN" sz="1100" dirty="0">
              <a:solidFill>
                <a:schemeClr val="tx1"/>
              </a:solidFill>
            </a:endParaRPr>
          </a:p>
          <a:p>
            <a:pPr algn="ctr"/>
            <a:r>
              <a:rPr lang="zh-CN" altLang="en-US" sz="1100" dirty="0">
                <a:solidFill>
                  <a:schemeClr val="tx1"/>
                </a:solidFill>
              </a:rPr>
              <a:t>全透明可视</a:t>
            </a:r>
            <a:endParaRPr lang="zh-CN" altLang="en-US" sz="1100" dirty="0">
              <a:solidFill>
                <a:schemeClr val="tx1"/>
              </a:solidFill>
            </a:endParaRPr>
          </a:p>
        </p:txBody>
      </p:sp>
      <p:grpSp>
        <p:nvGrpSpPr>
          <p:cNvPr id="70" name="Group 12"/>
          <p:cNvGrpSpPr/>
          <p:nvPr/>
        </p:nvGrpSpPr>
        <p:grpSpPr bwMode="auto">
          <a:xfrm>
            <a:off x="1982373" y="4685619"/>
            <a:ext cx="2322847" cy="2201163"/>
            <a:chOff x="2244" y="1767"/>
            <a:chExt cx="2029" cy="2029"/>
          </a:xfrm>
        </p:grpSpPr>
        <p:sp>
          <p:nvSpPr>
            <p:cNvPr id="88" name="Freeform 13"/>
            <p:cNvSpPr/>
            <p:nvPr/>
          </p:nvSpPr>
          <p:spPr bwMode="blackWhite">
            <a:xfrm>
              <a:off x="2366" y="1767"/>
              <a:ext cx="1057" cy="900"/>
            </a:xfrm>
            <a:custGeom>
              <a:avLst/>
              <a:gdLst>
                <a:gd name="T0" fmla="*/ 455 w 1057"/>
                <a:gd name="T1" fmla="*/ 879 h 900"/>
                <a:gd name="T2" fmla="*/ 471 w 1057"/>
                <a:gd name="T3" fmla="*/ 838 h 900"/>
                <a:gd name="T4" fmla="*/ 490 w 1057"/>
                <a:gd name="T5" fmla="*/ 799 h 900"/>
                <a:gd name="T6" fmla="*/ 514 w 1057"/>
                <a:gd name="T7" fmla="*/ 762 h 900"/>
                <a:gd name="T8" fmla="*/ 541 w 1057"/>
                <a:gd name="T9" fmla="*/ 728 h 900"/>
                <a:gd name="T10" fmla="*/ 570 w 1057"/>
                <a:gd name="T11" fmla="*/ 696 h 900"/>
                <a:gd name="T12" fmla="*/ 603 w 1057"/>
                <a:gd name="T13" fmla="*/ 667 h 900"/>
                <a:gd name="T14" fmla="*/ 639 w 1057"/>
                <a:gd name="T15" fmla="*/ 642 h 900"/>
                <a:gd name="T16" fmla="*/ 676 w 1057"/>
                <a:gd name="T17" fmla="*/ 621 h 900"/>
                <a:gd name="T18" fmla="*/ 713 w 1057"/>
                <a:gd name="T19" fmla="*/ 605 h 900"/>
                <a:gd name="T20" fmla="*/ 753 w 1057"/>
                <a:gd name="T21" fmla="*/ 591 h 900"/>
                <a:gd name="T22" fmla="*/ 793 w 1057"/>
                <a:gd name="T23" fmla="*/ 581 h 900"/>
                <a:gd name="T24" fmla="*/ 834 w 1057"/>
                <a:gd name="T25" fmla="*/ 575 h 900"/>
                <a:gd name="T26" fmla="*/ 833 w 1057"/>
                <a:gd name="T27" fmla="*/ 711 h 900"/>
                <a:gd name="T28" fmla="*/ 1056 w 1057"/>
                <a:gd name="T29" fmla="*/ 374 h 900"/>
                <a:gd name="T30" fmla="*/ 818 w 1057"/>
                <a:gd name="T31" fmla="*/ 0 h 900"/>
                <a:gd name="T32" fmla="*/ 819 w 1057"/>
                <a:gd name="T33" fmla="*/ 137 h 900"/>
                <a:gd name="T34" fmla="*/ 757 w 1057"/>
                <a:gd name="T35" fmla="*/ 143 h 900"/>
                <a:gd name="T36" fmla="*/ 694 w 1057"/>
                <a:gd name="T37" fmla="*/ 154 h 900"/>
                <a:gd name="T38" fmla="*/ 634 w 1057"/>
                <a:gd name="T39" fmla="*/ 168 h 900"/>
                <a:gd name="T40" fmla="*/ 574 w 1057"/>
                <a:gd name="T41" fmla="*/ 188 h 900"/>
                <a:gd name="T42" fmla="*/ 516 w 1057"/>
                <a:gd name="T43" fmla="*/ 211 h 900"/>
                <a:gd name="T44" fmla="*/ 460 w 1057"/>
                <a:gd name="T45" fmla="*/ 238 h 900"/>
                <a:gd name="T46" fmla="*/ 405 w 1057"/>
                <a:gd name="T47" fmla="*/ 270 h 900"/>
                <a:gd name="T48" fmla="*/ 352 w 1057"/>
                <a:gd name="T49" fmla="*/ 306 h 900"/>
                <a:gd name="T50" fmla="*/ 302 w 1057"/>
                <a:gd name="T51" fmla="*/ 346 h 900"/>
                <a:gd name="T52" fmla="*/ 255 w 1057"/>
                <a:gd name="T53" fmla="*/ 390 h 900"/>
                <a:gd name="T54" fmla="*/ 211 w 1057"/>
                <a:gd name="T55" fmla="*/ 437 h 900"/>
                <a:gd name="T56" fmla="*/ 170 w 1057"/>
                <a:gd name="T57" fmla="*/ 486 h 900"/>
                <a:gd name="T58" fmla="*/ 134 w 1057"/>
                <a:gd name="T59" fmla="*/ 539 h 900"/>
                <a:gd name="T60" fmla="*/ 101 w 1057"/>
                <a:gd name="T61" fmla="*/ 595 h 900"/>
                <a:gd name="T62" fmla="*/ 72 w 1057"/>
                <a:gd name="T63" fmla="*/ 653 h 900"/>
                <a:gd name="T64" fmla="*/ 47 w 1057"/>
                <a:gd name="T65" fmla="*/ 711 h 900"/>
                <a:gd name="T66" fmla="*/ 27 w 1057"/>
                <a:gd name="T67" fmla="*/ 773 h 900"/>
                <a:gd name="T68" fmla="*/ 11 w 1057"/>
                <a:gd name="T69" fmla="*/ 835 h 900"/>
                <a:gd name="T70" fmla="*/ 0 w 1057"/>
                <a:gd name="T71" fmla="*/ 899 h 900"/>
                <a:gd name="T72" fmla="*/ 238 w 1057"/>
                <a:gd name="T73" fmla="*/ 741 h 900"/>
                <a:gd name="T74" fmla="*/ 455 w 1057"/>
                <a:gd name="T75" fmla="*/ 879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7" h="900">
                  <a:moveTo>
                    <a:pt x="455" y="879"/>
                  </a:moveTo>
                  <a:lnTo>
                    <a:pt x="471" y="838"/>
                  </a:lnTo>
                  <a:lnTo>
                    <a:pt x="490" y="799"/>
                  </a:lnTo>
                  <a:lnTo>
                    <a:pt x="514" y="762"/>
                  </a:lnTo>
                  <a:lnTo>
                    <a:pt x="541" y="728"/>
                  </a:lnTo>
                  <a:lnTo>
                    <a:pt x="570" y="696"/>
                  </a:lnTo>
                  <a:lnTo>
                    <a:pt x="603" y="667"/>
                  </a:lnTo>
                  <a:lnTo>
                    <a:pt x="639" y="642"/>
                  </a:lnTo>
                  <a:lnTo>
                    <a:pt x="676" y="621"/>
                  </a:lnTo>
                  <a:lnTo>
                    <a:pt x="713" y="605"/>
                  </a:lnTo>
                  <a:lnTo>
                    <a:pt x="753" y="591"/>
                  </a:lnTo>
                  <a:lnTo>
                    <a:pt x="793" y="581"/>
                  </a:lnTo>
                  <a:lnTo>
                    <a:pt x="834" y="575"/>
                  </a:lnTo>
                  <a:lnTo>
                    <a:pt x="833" y="711"/>
                  </a:lnTo>
                  <a:lnTo>
                    <a:pt x="1056" y="374"/>
                  </a:lnTo>
                  <a:lnTo>
                    <a:pt x="818" y="0"/>
                  </a:lnTo>
                  <a:lnTo>
                    <a:pt x="819" y="137"/>
                  </a:lnTo>
                  <a:lnTo>
                    <a:pt x="757" y="143"/>
                  </a:lnTo>
                  <a:lnTo>
                    <a:pt x="694" y="154"/>
                  </a:lnTo>
                  <a:lnTo>
                    <a:pt x="634" y="168"/>
                  </a:lnTo>
                  <a:lnTo>
                    <a:pt x="574" y="188"/>
                  </a:lnTo>
                  <a:lnTo>
                    <a:pt x="516" y="211"/>
                  </a:lnTo>
                  <a:lnTo>
                    <a:pt x="460" y="238"/>
                  </a:lnTo>
                  <a:lnTo>
                    <a:pt x="405" y="270"/>
                  </a:lnTo>
                  <a:lnTo>
                    <a:pt x="352" y="306"/>
                  </a:lnTo>
                  <a:lnTo>
                    <a:pt x="302" y="346"/>
                  </a:lnTo>
                  <a:lnTo>
                    <a:pt x="255" y="390"/>
                  </a:lnTo>
                  <a:lnTo>
                    <a:pt x="211" y="437"/>
                  </a:lnTo>
                  <a:lnTo>
                    <a:pt x="170" y="486"/>
                  </a:lnTo>
                  <a:lnTo>
                    <a:pt x="134" y="539"/>
                  </a:lnTo>
                  <a:lnTo>
                    <a:pt x="101" y="595"/>
                  </a:lnTo>
                  <a:lnTo>
                    <a:pt x="72" y="653"/>
                  </a:lnTo>
                  <a:lnTo>
                    <a:pt x="47" y="711"/>
                  </a:lnTo>
                  <a:lnTo>
                    <a:pt x="27" y="773"/>
                  </a:lnTo>
                  <a:lnTo>
                    <a:pt x="11" y="835"/>
                  </a:lnTo>
                  <a:lnTo>
                    <a:pt x="0" y="899"/>
                  </a:lnTo>
                  <a:lnTo>
                    <a:pt x="238" y="741"/>
                  </a:lnTo>
                  <a:lnTo>
                    <a:pt x="455" y="879"/>
                  </a:lnTo>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cs typeface="+mn-cs"/>
              </a:endParaRPr>
            </a:p>
          </p:txBody>
        </p:sp>
        <p:sp>
          <p:nvSpPr>
            <p:cNvPr id="89" name="Freeform 14"/>
            <p:cNvSpPr/>
            <p:nvPr/>
          </p:nvSpPr>
          <p:spPr bwMode="blackWhite">
            <a:xfrm>
              <a:off x="3073" y="2892"/>
              <a:ext cx="1033" cy="904"/>
            </a:xfrm>
            <a:custGeom>
              <a:avLst/>
              <a:gdLst>
                <a:gd name="T0" fmla="*/ 585 w 1033"/>
                <a:gd name="T1" fmla="*/ 1 h 904"/>
                <a:gd name="T2" fmla="*/ 573 w 1033"/>
                <a:gd name="T3" fmla="*/ 41 h 904"/>
                <a:gd name="T4" fmla="*/ 556 w 1033"/>
                <a:gd name="T5" fmla="*/ 78 h 904"/>
                <a:gd name="T6" fmla="*/ 537 w 1033"/>
                <a:gd name="T7" fmla="*/ 116 h 904"/>
                <a:gd name="T8" fmla="*/ 514 w 1033"/>
                <a:gd name="T9" fmla="*/ 150 h 904"/>
                <a:gd name="T10" fmla="*/ 488 w 1033"/>
                <a:gd name="T11" fmla="*/ 182 h 904"/>
                <a:gd name="T12" fmla="*/ 459 w 1033"/>
                <a:gd name="T13" fmla="*/ 212 h 904"/>
                <a:gd name="T14" fmla="*/ 427 w 1033"/>
                <a:gd name="T15" fmla="*/ 239 h 904"/>
                <a:gd name="T16" fmla="*/ 393 w 1033"/>
                <a:gd name="T17" fmla="*/ 262 h 904"/>
                <a:gd name="T18" fmla="*/ 356 w 1033"/>
                <a:gd name="T19" fmla="*/ 283 h 904"/>
                <a:gd name="T20" fmla="*/ 317 w 1033"/>
                <a:gd name="T21" fmla="*/ 301 h 904"/>
                <a:gd name="T22" fmla="*/ 277 w 1033"/>
                <a:gd name="T23" fmla="*/ 314 h 904"/>
                <a:gd name="T24" fmla="*/ 236 w 1033"/>
                <a:gd name="T25" fmla="*/ 323 h 904"/>
                <a:gd name="T26" fmla="*/ 235 w 1033"/>
                <a:gd name="T27" fmla="*/ 187 h 904"/>
                <a:gd name="T28" fmla="*/ 159 w 1033"/>
                <a:gd name="T29" fmla="*/ 298 h 904"/>
                <a:gd name="T30" fmla="*/ 80 w 1033"/>
                <a:gd name="T31" fmla="*/ 409 h 904"/>
                <a:gd name="T32" fmla="*/ 0 w 1033"/>
                <a:gd name="T33" fmla="*/ 517 h 904"/>
                <a:gd name="T34" fmla="*/ 236 w 1033"/>
                <a:gd name="T35" fmla="*/ 903 h 904"/>
                <a:gd name="T36" fmla="*/ 236 w 1033"/>
                <a:gd name="T37" fmla="*/ 766 h 904"/>
                <a:gd name="T38" fmla="*/ 295 w 1033"/>
                <a:gd name="T39" fmla="*/ 759 h 904"/>
                <a:gd name="T40" fmla="*/ 353 w 1033"/>
                <a:gd name="T41" fmla="*/ 747 h 904"/>
                <a:gd name="T42" fmla="*/ 411 w 1033"/>
                <a:gd name="T43" fmla="*/ 733 h 904"/>
                <a:gd name="T44" fmla="*/ 467 w 1033"/>
                <a:gd name="T45" fmla="*/ 713 h 904"/>
                <a:gd name="T46" fmla="*/ 522 w 1033"/>
                <a:gd name="T47" fmla="*/ 691 h 904"/>
                <a:gd name="T48" fmla="*/ 575 w 1033"/>
                <a:gd name="T49" fmla="*/ 665 h 904"/>
                <a:gd name="T50" fmla="*/ 626 w 1033"/>
                <a:gd name="T51" fmla="*/ 635 h 904"/>
                <a:gd name="T52" fmla="*/ 676 w 1033"/>
                <a:gd name="T53" fmla="*/ 601 h 904"/>
                <a:gd name="T54" fmla="*/ 724 w 1033"/>
                <a:gd name="T55" fmla="*/ 564 h 904"/>
                <a:gd name="T56" fmla="*/ 768 w 1033"/>
                <a:gd name="T57" fmla="*/ 525 h 904"/>
                <a:gd name="T58" fmla="*/ 811 w 1033"/>
                <a:gd name="T59" fmla="*/ 481 h 904"/>
                <a:gd name="T60" fmla="*/ 849 w 1033"/>
                <a:gd name="T61" fmla="*/ 435 h 904"/>
                <a:gd name="T62" fmla="*/ 884 w 1033"/>
                <a:gd name="T63" fmla="*/ 387 h 904"/>
                <a:gd name="T64" fmla="*/ 916 w 1033"/>
                <a:gd name="T65" fmla="*/ 337 h 904"/>
                <a:gd name="T66" fmla="*/ 945 w 1033"/>
                <a:gd name="T67" fmla="*/ 284 h 904"/>
                <a:gd name="T68" fmla="*/ 970 w 1033"/>
                <a:gd name="T69" fmla="*/ 231 h 904"/>
                <a:gd name="T70" fmla="*/ 991 w 1033"/>
                <a:gd name="T71" fmla="*/ 174 h 904"/>
                <a:gd name="T72" fmla="*/ 1009 w 1033"/>
                <a:gd name="T73" fmla="*/ 117 h 904"/>
                <a:gd name="T74" fmla="*/ 1023 w 1033"/>
                <a:gd name="T75" fmla="*/ 58 h 904"/>
                <a:gd name="T76" fmla="*/ 1032 w 1033"/>
                <a:gd name="T77" fmla="*/ 0 h 904"/>
                <a:gd name="T78" fmla="*/ 812 w 1033"/>
                <a:gd name="T79" fmla="*/ 132 h 904"/>
                <a:gd name="T80" fmla="*/ 585 w 1033"/>
                <a:gd name="T81" fmla="*/ 1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F9F9F9"/>
                </a:solidFill>
                <a:effectLst/>
                <a:uLnTx/>
                <a:uFillTx/>
                <a:latin typeface="微软雅黑" panose="020B0503020204020204" pitchFamily="34" charset="-122"/>
                <a:ea typeface="微软雅黑" panose="020B0503020204020204" pitchFamily="34" charset="-122"/>
                <a:cs typeface="+mn-cs"/>
              </a:endParaRPr>
            </a:p>
          </p:txBody>
        </p:sp>
        <p:sp>
          <p:nvSpPr>
            <p:cNvPr id="90" name="Freeform 15"/>
            <p:cNvSpPr/>
            <p:nvPr/>
          </p:nvSpPr>
          <p:spPr bwMode="blackWhite">
            <a:xfrm>
              <a:off x="2244" y="2563"/>
              <a:ext cx="930" cy="1075"/>
            </a:xfrm>
            <a:custGeom>
              <a:avLst/>
              <a:gdLst>
                <a:gd name="T0" fmla="*/ 929 w 930"/>
                <a:gd name="T1" fmla="*/ 645 h 1075"/>
                <a:gd name="T2" fmla="*/ 887 w 930"/>
                <a:gd name="T3" fmla="*/ 634 h 1075"/>
                <a:gd name="T4" fmla="*/ 847 w 930"/>
                <a:gd name="T5" fmla="*/ 620 h 1075"/>
                <a:gd name="T6" fmla="*/ 807 w 930"/>
                <a:gd name="T7" fmla="*/ 603 h 1075"/>
                <a:gd name="T8" fmla="*/ 771 w 930"/>
                <a:gd name="T9" fmla="*/ 582 h 1075"/>
                <a:gd name="T10" fmla="*/ 735 w 930"/>
                <a:gd name="T11" fmla="*/ 557 h 1075"/>
                <a:gd name="T12" fmla="*/ 703 w 930"/>
                <a:gd name="T13" fmla="*/ 529 h 1075"/>
                <a:gd name="T14" fmla="*/ 673 w 930"/>
                <a:gd name="T15" fmla="*/ 497 h 1075"/>
                <a:gd name="T16" fmla="*/ 648 w 930"/>
                <a:gd name="T17" fmla="*/ 465 h 1075"/>
                <a:gd name="T18" fmla="*/ 624 w 930"/>
                <a:gd name="T19" fmla="*/ 428 h 1075"/>
                <a:gd name="T20" fmla="*/ 607 w 930"/>
                <a:gd name="T21" fmla="*/ 398 h 1075"/>
                <a:gd name="T22" fmla="*/ 594 w 930"/>
                <a:gd name="T23" fmla="*/ 366 h 1075"/>
                <a:gd name="T24" fmla="*/ 583 w 930"/>
                <a:gd name="T25" fmla="*/ 332 h 1075"/>
                <a:gd name="T26" fmla="*/ 577 w 930"/>
                <a:gd name="T27" fmla="*/ 298 h 1075"/>
                <a:gd name="T28" fmla="*/ 575 w 930"/>
                <a:gd name="T29" fmla="*/ 264 h 1075"/>
                <a:gd name="T30" fmla="*/ 576 w 930"/>
                <a:gd name="T31" fmla="*/ 229 h 1075"/>
                <a:gd name="T32" fmla="*/ 748 w 930"/>
                <a:gd name="T33" fmla="*/ 229 h 1075"/>
                <a:gd name="T34" fmla="*/ 360 w 930"/>
                <a:gd name="T35" fmla="*/ 0 h 1075"/>
                <a:gd name="T36" fmla="*/ 0 w 930"/>
                <a:gd name="T37" fmla="*/ 236 h 1075"/>
                <a:gd name="T38" fmla="*/ 136 w 930"/>
                <a:gd name="T39" fmla="*/ 237 h 1075"/>
                <a:gd name="T40" fmla="*/ 141 w 930"/>
                <a:gd name="T41" fmla="*/ 299 h 1075"/>
                <a:gd name="T42" fmla="*/ 150 w 930"/>
                <a:gd name="T43" fmla="*/ 362 h 1075"/>
                <a:gd name="T44" fmla="*/ 165 w 930"/>
                <a:gd name="T45" fmla="*/ 422 h 1075"/>
                <a:gd name="T46" fmla="*/ 182 w 930"/>
                <a:gd name="T47" fmla="*/ 483 h 1075"/>
                <a:gd name="T48" fmla="*/ 204 w 930"/>
                <a:gd name="T49" fmla="*/ 541 h 1075"/>
                <a:gd name="T50" fmla="*/ 231 w 930"/>
                <a:gd name="T51" fmla="*/ 598 h 1075"/>
                <a:gd name="T52" fmla="*/ 262 w 930"/>
                <a:gd name="T53" fmla="*/ 653 h 1075"/>
                <a:gd name="T54" fmla="*/ 296 w 930"/>
                <a:gd name="T55" fmla="*/ 704 h 1075"/>
                <a:gd name="T56" fmla="*/ 333 w 930"/>
                <a:gd name="T57" fmla="*/ 752 h 1075"/>
                <a:gd name="T58" fmla="*/ 374 w 930"/>
                <a:gd name="T59" fmla="*/ 797 h 1075"/>
                <a:gd name="T60" fmla="*/ 419 w 930"/>
                <a:gd name="T61" fmla="*/ 841 h 1075"/>
                <a:gd name="T62" fmla="*/ 465 w 930"/>
                <a:gd name="T63" fmla="*/ 880 h 1075"/>
                <a:gd name="T64" fmla="*/ 514 w 930"/>
                <a:gd name="T65" fmla="*/ 917 h 1075"/>
                <a:gd name="T66" fmla="*/ 566 w 930"/>
                <a:gd name="T67" fmla="*/ 951 h 1075"/>
                <a:gd name="T68" fmla="*/ 620 w 930"/>
                <a:gd name="T69" fmla="*/ 980 h 1075"/>
                <a:gd name="T70" fmla="*/ 675 w 930"/>
                <a:gd name="T71" fmla="*/ 1007 h 1075"/>
                <a:gd name="T72" fmla="*/ 732 w 930"/>
                <a:gd name="T73" fmla="*/ 1029 h 1075"/>
                <a:gd name="T74" fmla="*/ 790 w 930"/>
                <a:gd name="T75" fmla="*/ 1048 h 1075"/>
                <a:gd name="T76" fmla="*/ 849 w 930"/>
                <a:gd name="T77" fmla="*/ 1062 h 1075"/>
                <a:gd name="T78" fmla="*/ 910 w 930"/>
                <a:gd name="T79" fmla="*/ 1074 h 1075"/>
                <a:gd name="T80" fmla="*/ 772 w 930"/>
                <a:gd name="T81" fmla="*/ 845 h 1075"/>
                <a:gd name="T82" fmla="*/ 929 w 930"/>
                <a:gd name="T83" fmla="*/ 645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0" h="1075">
                  <a:moveTo>
                    <a:pt x="929" y="645"/>
                  </a:moveTo>
                  <a:lnTo>
                    <a:pt x="887" y="634"/>
                  </a:lnTo>
                  <a:lnTo>
                    <a:pt x="847" y="620"/>
                  </a:lnTo>
                  <a:lnTo>
                    <a:pt x="807" y="603"/>
                  </a:lnTo>
                  <a:lnTo>
                    <a:pt x="771" y="582"/>
                  </a:lnTo>
                  <a:lnTo>
                    <a:pt x="735" y="557"/>
                  </a:lnTo>
                  <a:lnTo>
                    <a:pt x="703" y="529"/>
                  </a:lnTo>
                  <a:lnTo>
                    <a:pt x="673" y="497"/>
                  </a:lnTo>
                  <a:lnTo>
                    <a:pt x="648" y="465"/>
                  </a:lnTo>
                  <a:lnTo>
                    <a:pt x="624" y="428"/>
                  </a:lnTo>
                  <a:lnTo>
                    <a:pt x="607" y="398"/>
                  </a:lnTo>
                  <a:lnTo>
                    <a:pt x="594" y="366"/>
                  </a:lnTo>
                  <a:lnTo>
                    <a:pt x="583" y="332"/>
                  </a:lnTo>
                  <a:lnTo>
                    <a:pt x="577" y="298"/>
                  </a:lnTo>
                  <a:lnTo>
                    <a:pt x="575" y="264"/>
                  </a:lnTo>
                  <a:lnTo>
                    <a:pt x="576" y="229"/>
                  </a:lnTo>
                  <a:lnTo>
                    <a:pt x="748" y="229"/>
                  </a:lnTo>
                  <a:lnTo>
                    <a:pt x="360" y="0"/>
                  </a:lnTo>
                  <a:lnTo>
                    <a:pt x="0" y="236"/>
                  </a:lnTo>
                  <a:lnTo>
                    <a:pt x="136" y="237"/>
                  </a:lnTo>
                  <a:lnTo>
                    <a:pt x="141" y="299"/>
                  </a:lnTo>
                  <a:lnTo>
                    <a:pt x="150" y="362"/>
                  </a:lnTo>
                  <a:lnTo>
                    <a:pt x="165" y="422"/>
                  </a:lnTo>
                  <a:lnTo>
                    <a:pt x="182" y="483"/>
                  </a:lnTo>
                  <a:lnTo>
                    <a:pt x="204" y="541"/>
                  </a:lnTo>
                  <a:lnTo>
                    <a:pt x="231" y="598"/>
                  </a:lnTo>
                  <a:lnTo>
                    <a:pt x="262" y="653"/>
                  </a:lnTo>
                  <a:lnTo>
                    <a:pt x="296" y="704"/>
                  </a:lnTo>
                  <a:lnTo>
                    <a:pt x="333" y="752"/>
                  </a:lnTo>
                  <a:lnTo>
                    <a:pt x="374" y="797"/>
                  </a:lnTo>
                  <a:lnTo>
                    <a:pt x="419" y="841"/>
                  </a:lnTo>
                  <a:lnTo>
                    <a:pt x="465" y="880"/>
                  </a:lnTo>
                  <a:lnTo>
                    <a:pt x="514" y="917"/>
                  </a:lnTo>
                  <a:lnTo>
                    <a:pt x="566" y="951"/>
                  </a:lnTo>
                  <a:lnTo>
                    <a:pt x="620" y="980"/>
                  </a:lnTo>
                  <a:lnTo>
                    <a:pt x="675" y="1007"/>
                  </a:lnTo>
                  <a:lnTo>
                    <a:pt x="732" y="1029"/>
                  </a:lnTo>
                  <a:lnTo>
                    <a:pt x="790" y="1048"/>
                  </a:lnTo>
                  <a:lnTo>
                    <a:pt x="849" y="1062"/>
                  </a:lnTo>
                  <a:lnTo>
                    <a:pt x="910" y="1074"/>
                  </a:lnTo>
                  <a:lnTo>
                    <a:pt x="772" y="845"/>
                  </a:lnTo>
                  <a:lnTo>
                    <a:pt x="929" y="645"/>
                  </a:lnTo>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F9F9F9"/>
                </a:solidFill>
                <a:effectLst/>
                <a:uLnTx/>
                <a:uFillTx/>
                <a:latin typeface="微软雅黑" panose="020B0503020204020204" pitchFamily="34" charset="-122"/>
                <a:ea typeface="微软雅黑" panose="020B0503020204020204" pitchFamily="34" charset="-122"/>
                <a:cs typeface="+mn-cs"/>
              </a:endParaRPr>
            </a:p>
          </p:txBody>
        </p:sp>
        <p:sp>
          <p:nvSpPr>
            <p:cNvPr id="91" name="Freeform 16"/>
            <p:cNvSpPr/>
            <p:nvPr/>
          </p:nvSpPr>
          <p:spPr bwMode="blackWhite">
            <a:xfrm>
              <a:off x="3330" y="1909"/>
              <a:ext cx="943" cy="1065"/>
            </a:xfrm>
            <a:custGeom>
              <a:avLst/>
              <a:gdLst>
                <a:gd name="T0" fmla="*/ 554 w 943"/>
                <a:gd name="T1" fmla="*/ 1064 h 1065"/>
                <a:gd name="T2" fmla="*/ 942 w 943"/>
                <a:gd name="T3" fmla="*/ 840 h 1065"/>
                <a:gd name="T4" fmla="*/ 781 w 943"/>
                <a:gd name="T5" fmla="*/ 840 h 1065"/>
                <a:gd name="T6" fmla="*/ 776 w 943"/>
                <a:gd name="T7" fmla="*/ 778 h 1065"/>
                <a:gd name="T8" fmla="*/ 767 w 943"/>
                <a:gd name="T9" fmla="*/ 716 h 1065"/>
                <a:gd name="T10" fmla="*/ 754 w 943"/>
                <a:gd name="T11" fmla="*/ 655 h 1065"/>
                <a:gd name="T12" fmla="*/ 737 w 943"/>
                <a:gd name="T13" fmla="*/ 595 h 1065"/>
                <a:gd name="T14" fmla="*/ 714 w 943"/>
                <a:gd name="T15" fmla="*/ 536 h 1065"/>
                <a:gd name="T16" fmla="*/ 688 w 943"/>
                <a:gd name="T17" fmla="*/ 480 h 1065"/>
                <a:gd name="T18" fmla="*/ 658 w 943"/>
                <a:gd name="T19" fmla="*/ 425 h 1065"/>
                <a:gd name="T20" fmla="*/ 624 w 943"/>
                <a:gd name="T21" fmla="*/ 372 h 1065"/>
                <a:gd name="T22" fmla="*/ 586 w 943"/>
                <a:gd name="T23" fmla="*/ 323 h 1065"/>
                <a:gd name="T24" fmla="*/ 547 w 943"/>
                <a:gd name="T25" fmla="*/ 275 h 1065"/>
                <a:gd name="T26" fmla="*/ 502 w 943"/>
                <a:gd name="T27" fmla="*/ 232 h 1065"/>
                <a:gd name="T28" fmla="*/ 455 w 943"/>
                <a:gd name="T29" fmla="*/ 191 h 1065"/>
                <a:gd name="T30" fmla="*/ 405 w 943"/>
                <a:gd name="T31" fmla="*/ 153 h 1065"/>
                <a:gd name="T32" fmla="*/ 352 w 943"/>
                <a:gd name="T33" fmla="*/ 120 h 1065"/>
                <a:gd name="T34" fmla="*/ 298 w 943"/>
                <a:gd name="T35" fmla="*/ 89 h 1065"/>
                <a:gd name="T36" fmla="*/ 241 w 943"/>
                <a:gd name="T37" fmla="*/ 63 h 1065"/>
                <a:gd name="T38" fmla="*/ 182 w 943"/>
                <a:gd name="T39" fmla="*/ 41 h 1065"/>
                <a:gd name="T40" fmla="*/ 122 w 943"/>
                <a:gd name="T41" fmla="*/ 23 h 1065"/>
                <a:gd name="T42" fmla="*/ 61 w 943"/>
                <a:gd name="T43" fmla="*/ 9 h 1065"/>
                <a:gd name="T44" fmla="*/ 0 w 943"/>
                <a:gd name="T45" fmla="*/ 0 h 1065"/>
                <a:gd name="T46" fmla="*/ 137 w 943"/>
                <a:gd name="T47" fmla="*/ 226 h 1065"/>
                <a:gd name="T48" fmla="*/ 5 w 943"/>
                <a:gd name="T49" fmla="*/ 451 h 1065"/>
                <a:gd name="T50" fmla="*/ 48 w 943"/>
                <a:gd name="T51" fmla="*/ 465 h 1065"/>
                <a:gd name="T52" fmla="*/ 90 w 943"/>
                <a:gd name="T53" fmla="*/ 483 h 1065"/>
                <a:gd name="T54" fmla="*/ 130 w 943"/>
                <a:gd name="T55" fmla="*/ 505 h 1065"/>
                <a:gd name="T56" fmla="*/ 168 w 943"/>
                <a:gd name="T57" fmla="*/ 531 h 1065"/>
                <a:gd name="T58" fmla="*/ 202 w 943"/>
                <a:gd name="T59" fmla="*/ 561 h 1065"/>
                <a:gd name="T60" fmla="*/ 233 w 943"/>
                <a:gd name="T61" fmla="*/ 594 h 1065"/>
                <a:gd name="T62" fmla="*/ 262 w 943"/>
                <a:gd name="T63" fmla="*/ 629 h 1065"/>
                <a:gd name="T64" fmla="*/ 285 w 943"/>
                <a:gd name="T65" fmla="*/ 668 h 1065"/>
                <a:gd name="T66" fmla="*/ 305 w 943"/>
                <a:gd name="T67" fmla="*/ 709 h 1065"/>
                <a:gd name="T68" fmla="*/ 321 w 943"/>
                <a:gd name="T69" fmla="*/ 751 h 1065"/>
                <a:gd name="T70" fmla="*/ 333 w 943"/>
                <a:gd name="T71" fmla="*/ 795 h 1065"/>
                <a:gd name="T72" fmla="*/ 340 w 943"/>
                <a:gd name="T73" fmla="*/ 840 h 1065"/>
                <a:gd name="T74" fmla="*/ 188 w 943"/>
                <a:gd name="T75" fmla="*/ 841 h 1065"/>
                <a:gd name="T76" fmla="*/ 554 w 943"/>
                <a:gd name="T77" fmla="*/ 106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3" h="1065">
                  <a:moveTo>
                    <a:pt x="554" y="1064"/>
                  </a:moveTo>
                  <a:lnTo>
                    <a:pt x="942" y="840"/>
                  </a:lnTo>
                  <a:lnTo>
                    <a:pt x="781" y="840"/>
                  </a:lnTo>
                  <a:lnTo>
                    <a:pt x="776" y="778"/>
                  </a:lnTo>
                  <a:lnTo>
                    <a:pt x="767" y="716"/>
                  </a:lnTo>
                  <a:lnTo>
                    <a:pt x="754" y="655"/>
                  </a:lnTo>
                  <a:lnTo>
                    <a:pt x="737" y="595"/>
                  </a:lnTo>
                  <a:lnTo>
                    <a:pt x="714" y="536"/>
                  </a:lnTo>
                  <a:lnTo>
                    <a:pt x="688" y="480"/>
                  </a:lnTo>
                  <a:lnTo>
                    <a:pt x="658" y="425"/>
                  </a:lnTo>
                  <a:lnTo>
                    <a:pt x="624" y="372"/>
                  </a:lnTo>
                  <a:lnTo>
                    <a:pt x="586" y="323"/>
                  </a:lnTo>
                  <a:lnTo>
                    <a:pt x="547" y="275"/>
                  </a:lnTo>
                  <a:lnTo>
                    <a:pt x="502" y="232"/>
                  </a:lnTo>
                  <a:lnTo>
                    <a:pt x="455" y="191"/>
                  </a:lnTo>
                  <a:lnTo>
                    <a:pt x="405" y="153"/>
                  </a:lnTo>
                  <a:lnTo>
                    <a:pt x="352" y="120"/>
                  </a:lnTo>
                  <a:lnTo>
                    <a:pt x="298" y="89"/>
                  </a:lnTo>
                  <a:lnTo>
                    <a:pt x="241" y="63"/>
                  </a:lnTo>
                  <a:lnTo>
                    <a:pt x="182" y="41"/>
                  </a:lnTo>
                  <a:lnTo>
                    <a:pt x="122" y="23"/>
                  </a:lnTo>
                  <a:lnTo>
                    <a:pt x="61" y="9"/>
                  </a:lnTo>
                  <a:lnTo>
                    <a:pt x="0" y="0"/>
                  </a:lnTo>
                  <a:lnTo>
                    <a:pt x="137" y="226"/>
                  </a:lnTo>
                  <a:lnTo>
                    <a:pt x="5" y="451"/>
                  </a:lnTo>
                  <a:lnTo>
                    <a:pt x="48" y="465"/>
                  </a:lnTo>
                  <a:lnTo>
                    <a:pt x="90" y="483"/>
                  </a:lnTo>
                  <a:lnTo>
                    <a:pt x="130" y="505"/>
                  </a:lnTo>
                  <a:lnTo>
                    <a:pt x="168" y="531"/>
                  </a:lnTo>
                  <a:lnTo>
                    <a:pt x="202" y="561"/>
                  </a:lnTo>
                  <a:lnTo>
                    <a:pt x="233" y="594"/>
                  </a:lnTo>
                  <a:lnTo>
                    <a:pt x="262" y="629"/>
                  </a:lnTo>
                  <a:lnTo>
                    <a:pt x="285" y="668"/>
                  </a:lnTo>
                  <a:lnTo>
                    <a:pt x="305" y="709"/>
                  </a:lnTo>
                  <a:lnTo>
                    <a:pt x="321" y="751"/>
                  </a:lnTo>
                  <a:lnTo>
                    <a:pt x="333" y="795"/>
                  </a:lnTo>
                  <a:lnTo>
                    <a:pt x="340" y="840"/>
                  </a:lnTo>
                  <a:lnTo>
                    <a:pt x="188" y="841"/>
                  </a:lnTo>
                  <a:lnTo>
                    <a:pt x="554" y="1064"/>
                  </a:lnTo>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F9F9F9"/>
                </a:solidFill>
                <a:effectLst/>
                <a:uLnTx/>
                <a:uFillTx/>
                <a:latin typeface="微软雅黑" panose="020B0503020204020204" pitchFamily="34" charset="-122"/>
                <a:ea typeface="微软雅黑" panose="020B0503020204020204" pitchFamily="34" charset="-122"/>
                <a:cs typeface="+mn-cs"/>
              </a:endParaRPr>
            </a:p>
          </p:txBody>
        </p:sp>
      </p:grpSp>
      <p:sp>
        <p:nvSpPr>
          <p:cNvPr id="97" name="文本框 96"/>
          <p:cNvSpPr txBox="1"/>
          <p:nvPr/>
        </p:nvSpPr>
        <p:spPr>
          <a:xfrm rot="19184834">
            <a:off x="2245809" y="5096386"/>
            <a:ext cx="1016815" cy="246221"/>
          </a:xfrm>
          <a:prstGeom prst="rect">
            <a:avLst/>
          </a:prstGeom>
          <a:noFill/>
        </p:spPr>
        <p:txBody>
          <a:bodyPr wrap="square">
            <a:spAutoFit/>
          </a:bodyPr>
          <a:lstStyle/>
          <a:p>
            <a:pPr marL="0" marR="0" lvl="0" indent="0" algn="ctr" defTabSz="914400" eaLnBrk="1" fontAlgn="auto" latinLnBrk="0" hangingPunct="1">
              <a:lnSpc>
                <a:spcPct val="100000"/>
              </a:lnSpc>
              <a:spcBef>
                <a:spcPts val="1200"/>
              </a:spcBef>
              <a:spcAft>
                <a:spcPts val="0"/>
              </a:spcAft>
              <a:buClrTx/>
              <a:buSzTx/>
              <a:buFontTx/>
              <a:buNone/>
              <a:defRPr/>
            </a:pPr>
            <a:r>
              <a:rPr lang="en-US" altLang="zh-CN" sz="1000" b="1" kern="0" noProof="1">
                <a:solidFill>
                  <a:schemeClr val="bg1"/>
                </a:solidFill>
                <a:latin typeface="微软雅黑" panose="020B0503020204020204" pitchFamily="34" charset="-122"/>
                <a:ea typeface="微软雅黑" panose="020B0503020204020204" pitchFamily="34" charset="-122"/>
              </a:rPr>
              <a:t>MES</a:t>
            </a:r>
            <a:endParaRPr kumimoji="0" lang="en-US" altLang="zh-CN" sz="1000" b="1" i="0" u="none" strike="noStrike" kern="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98" name="文本框 97"/>
          <p:cNvSpPr txBox="1"/>
          <p:nvPr/>
        </p:nvSpPr>
        <p:spPr>
          <a:xfrm rot="2918645">
            <a:off x="3227048" y="5188565"/>
            <a:ext cx="1016815" cy="246221"/>
          </a:xfrm>
          <a:prstGeom prst="rect">
            <a:avLst/>
          </a:prstGeom>
          <a:noFill/>
        </p:spPr>
        <p:txBody>
          <a:bodyPr wrap="square">
            <a:spAutoFit/>
          </a:bodyPr>
          <a:lstStyle/>
          <a:p>
            <a:pPr marL="0" marR="0" lvl="0" indent="0" algn="ctr" defTabSz="914400" eaLnBrk="1" fontAlgn="auto" latinLnBrk="0" hangingPunct="1">
              <a:lnSpc>
                <a:spcPct val="100000"/>
              </a:lnSpc>
              <a:spcBef>
                <a:spcPts val="1200"/>
              </a:spcBef>
              <a:spcAft>
                <a:spcPts val="0"/>
              </a:spcAft>
              <a:buClrTx/>
              <a:buSzTx/>
              <a:buFontTx/>
              <a:buNone/>
              <a:defRPr/>
            </a:pPr>
            <a:r>
              <a:rPr lang="en-US" altLang="zh-CN" sz="1000" b="1" kern="0" noProof="1">
                <a:solidFill>
                  <a:schemeClr val="bg1"/>
                </a:solidFill>
                <a:latin typeface="微软雅黑" panose="020B0503020204020204" pitchFamily="34" charset="-122"/>
                <a:ea typeface="微软雅黑" panose="020B0503020204020204" pitchFamily="34" charset="-122"/>
              </a:rPr>
              <a:t>WMS</a:t>
            </a:r>
            <a:endParaRPr kumimoji="0" lang="en-US" altLang="zh-CN" sz="1000" b="1" i="0" u="none" strike="noStrike" kern="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99" name="文本框 98"/>
          <p:cNvSpPr txBox="1"/>
          <p:nvPr/>
        </p:nvSpPr>
        <p:spPr>
          <a:xfrm rot="19437585">
            <a:off x="3036456" y="6185913"/>
            <a:ext cx="1016815" cy="246221"/>
          </a:xfrm>
          <a:prstGeom prst="rect">
            <a:avLst/>
          </a:prstGeom>
          <a:noFill/>
        </p:spPr>
        <p:txBody>
          <a:bodyPr wrap="square">
            <a:spAutoFit/>
          </a:bodyPr>
          <a:lstStyle/>
          <a:p>
            <a:pPr marL="0" marR="0" lvl="0" indent="0" algn="ctr" defTabSz="914400" eaLnBrk="1" fontAlgn="auto" latinLnBrk="0" hangingPunct="1">
              <a:lnSpc>
                <a:spcPct val="100000"/>
              </a:lnSpc>
              <a:spcBef>
                <a:spcPts val="1200"/>
              </a:spcBef>
              <a:spcAft>
                <a:spcPts val="0"/>
              </a:spcAft>
              <a:buClrTx/>
              <a:buSzTx/>
              <a:buFontTx/>
              <a:buNone/>
              <a:defRPr/>
            </a:pPr>
            <a:r>
              <a:rPr lang="en-US" altLang="zh-CN" sz="1000" b="1" kern="0" noProof="1">
                <a:solidFill>
                  <a:schemeClr val="bg1"/>
                </a:solidFill>
                <a:latin typeface="微软雅黑" panose="020B0503020204020204" pitchFamily="34" charset="-122"/>
                <a:ea typeface="微软雅黑" panose="020B0503020204020204" pitchFamily="34" charset="-122"/>
              </a:rPr>
              <a:t>APS</a:t>
            </a:r>
            <a:endParaRPr kumimoji="0" lang="en-US" altLang="zh-CN" sz="1000" b="1" i="0" u="none" strike="noStrike" kern="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00" name="文本框 99"/>
          <p:cNvSpPr txBox="1"/>
          <p:nvPr/>
        </p:nvSpPr>
        <p:spPr>
          <a:xfrm rot="3252930">
            <a:off x="2019813" y="6035343"/>
            <a:ext cx="1016815" cy="246221"/>
          </a:xfrm>
          <a:prstGeom prst="rect">
            <a:avLst/>
          </a:prstGeom>
          <a:noFill/>
        </p:spPr>
        <p:txBody>
          <a:bodyPr wrap="square">
            <a:spAutoFit/>
          </a:bodyPr>
          <a:lstStyle/>
          <a:p>
            <a:pPr marL="0" marR="0" lvl="0" indent="0" algn="ctr" defTabSz="914400" eaLnBrk="1" fontAlgn="auto" latinLnBrk="0" hangingPunct="1">
              <a:lnSpc>
                <a:spcPct val="100000"/>
              </a:lnSpc>
              <a:spcBef>
                <a:spcPts val="1200"/>
              </a:spcBef>
              <a:spcAft>
                <a:spcPts val="0"/>
              </a:spcAft>
              <a:buClrTx/>
              <a:buSzTx/>
              <a:buFontTx/>
              <a:buNone/>
              <a:defRPr/>
            </a:pPr>
            <a:r>
              <a:rPr lang="en-US" altLang="zh-CN" sz="1000" b="1" kern="0" noProof="1">
                <a:solidFill>
                  <a:schemeClr val="bg1"/>
                </a:solidFill>
                <a:latin typeface="微软雅黑" panose="020B0503020204020204" pitchFamily="34" charset="-122"/>
                <a:ea typeface="微软雅黑" panose="020B0503020204020204" pitchFamily="34" charset="-122"/>
              </a:rPr>
              <a:t>QMS</a:t>
            </a:r>
            <a:endParaRPr kumimoji="0" lang="en-US" altLang="zh-CN" sz="1000" b="1" i="0" u="none" strike="noStrike" kern="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p:nvPicPr>
        <p:blipFill>
          <a:blip r:embed="rId11"/>
          <a:stretch>
            <a:fillRect/>
          </a:stretch>
        </p:blipFill>
        <p:spPr>
          <a:xfrm>
            <a:off x="139768" y="23822428"/>
            <a:ext cx="2424540" cy="1281089"/>
          </a:xfrm>
          <a:prstGeom prst="rect">
            <a:avLst/>
          </a:prstGeom>
        </p:spPr>
      </p:pic>
      <p:pic>
        <p:nvPicPr>
          <p:cNvPr id="17" name="图片 16"/>
          <p:cNvPicPr>
            <a:picLocks noChangeAspect="1"/>
          </p:cNvPicPr>
          <p:nvPr/>
        </p:nvPicPr>
        <p:blipFill>
          <a:blip r:embed="rId12"/>
          <a:stretch>
            <a:fillRect/>
          </a:stretch>
        </p:blipFill>
        <p:spPr>
          <a:xfrm>
            <a:off x="-209460" y="20145353"/>
            <a:ext cx="6858000" cy="3043170"/>
          </a:xfrm>
          <a:prstGeom prst="rect">
            <a:avLst/>
          </a:prstGeom>
        </p:spPr>
      </p:pic>
      <p:sp>
        <p:nvSpPr>
          <p:cNvPr id="106" name="TextBox 5"/>
          <p:cNvSpPr txBox="1"/>
          <p:nvPr/>
        </p:nvSpPr>
        <p:spPr>
          <a:xfrm>
            <a:off x="18635" y="9387375"/>
            <a:ext cx="6839365" cy="369332"/>
          </a:xfrm>
          <a:prstGeom prst="rect">
            <a:avLst/>
          </a:prstGeom>
          <a:solidFill>
            <a:schemeClr val="accent1">
              <a:lumMod val="75000"/>
            </a:schemeClr>
          </a:solidFill>
        </p:spPr>
        <p:txBody>
          <a:bodyPr wrap="square" rtlCol="0">
            <a:spAutoFit/>
          </a:bodyPr>
          <a:lstStyle>
            <a:defPPr>
              <a:defRPr lang="en-US"/>
            </a:defPPr>
            <a:lvl1pPr>
              <a:defRPr>
                <a:solidFill>
                  <a:schemeClr val="bg1"/>
                </a:solidFill>
              </a:defRPr>
            </a:lvl1pPr>
          </a:lstStyle>
          <a:p>
            <a:pPr algn="ctr"/>
            <a:r>
              <a:rPr lang="zh-CN" altLang="en-US" dirty="0"/>
              <a:t>核心系统</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94"/>
          <p:cNvSpPr/>
          <p:nvPr/>
        </p:nvSpPr>
        <p:spPr>
          <a:xfrm>
            <a:off x="0" y="7206926"/>
            <a:ext cx="6858000" cy="266060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1606" y="1368540"/>
            <a:ext cx="6856394" cy="266060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1329" y="13540621"/>
            <a:ext cx="6858000" cy="266060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5"/>
          <p:cNvSpPr txBox="1"/>
          <p:nvPr/>
        </p:nvSpPr>
        <p:spPr>
          <a:xfrm>
            <a:off x="321923" y="4295332"/>
            <a:ext cx="4123797" cy="369332"/>
          </a:xfrm>
          <a:prstGeom prst="rect">
            <a:avLst/>
          </a:prstGeom>
          <a:noFill/>
        </p:spPr>
        <p:txBody>
          <a:bodyPr wrap="square" rtlCol="0">
            <a:spAutoFit/>
          </a:bodyPr>
          <a:lstStyle/>
          <a:p>
            <a:r>
              <a:rPr lang="en-US" altLang="zh-CN" b="1" dirty="0">
                <a:latin typeface="+mn-ea"/>
              </a:rPr>
              <a:t>E-SOP</a:t>
            </a:r>
            <a:r>
              <a:rPr lang="zh-CN" altLang="en-US" b="1" dirty="0">
                <a:latin typeface="+mn-ea"/>
              </a:rPr>
              <a:t>电子操作指导</a:t>
            </a:r>
            <a:endParaRPr lang="zh-CN" altLang="en-US" b="1" dirty="0"/>
          </a:p>
        </p:txBody>
      </p:sp>
      <p:sp>
        <p:nvSpPr>
          <p:cNvPr id="3" name="TextBox 6"/>
          <p:cNvSpPr txBox="1"/>
          <p:nvPr/>
        </p:nvSpPr>
        <p:spPr>
          <a:xfrm>
            <a:off x="113277" y="4736321"/>
            <a:ext cx="3432563" cy="1446550"/>
          </a:xfrm>
          <a:prstGeom prst="rect">
            <a:avLst/>
          </a:prstGeom>
          <a:noFill/>
        </p:spPr>
        <p:txBody>
          <a:bodyPr wrap="square" rtlCol="0">
            <a:spAutoFit/>
          </a:bodyPr>
          <a:lstStyle/>
          <a:p>
            <a:r>
              <a:rPr lang="en-US" altLang="zh-CN" sz="1100" dirty="0"/>
              <a:t>ESOP</a:t>
            </a:r>
            <a:r>
              <a:rPr lang="zh-CN" altLang="en-US" sz="1100" dirty="0"/>
              <a:t>电子操作指导系统，是自主研发的，对于现场各类生产、质量文档电子化，以及实时正确显示的系统。系统通过工作流审批，将各类生产、质量文档电子化，上传系统，并通过与产品、产线、工位的绑定，确保操作文档正确显示。</a:t>
            </a:r>
            <a:endParaRPr lang="zh-CN" altLang="en-US" sz="1100" dirty="0"/>
          </a:p>
          <a:p>
            <a:r>
              <a:rPr lang="zh-CN" altLang="en-US" sz="1100" dirty="0"/>
              <a:t>系统真正实现无纸化操作，提升换线文档更换速度，为企业降低成本，提高企业形象。把文档电子化，并统一管理、集中控制，版本控制清晰，提高作业质量。 </a:t>
            </a:r>
            <a:endParaRPr lang="zh-CN" altLang="en-US" sz="1100" dirty="0"/>
          </a:p>
        </p:txBody>
      </p:sp>
      <p:pic>
        <p:nvPicPr>
          <p:cNvPr id="45" name="图片 44"/>
          <p:cNvPicPr>
            <a:picLocks noChangeAspect="1"/>
          </p:cNvPicPr>
          <p:nvPr/>
        </p:nvPicPr>
        <p:blipFill>
          <a:blip r:embed="rId1"/>
          <a:stretch>
            <a:fillRect/>
          </a:stretch>
        </p:blipFill>
        <p:spPr>
          <a:xfrm>
            <a:off x="4636726" y="4659404"/>
            <a:ext cx="2060734" cy="1307914"/>
          </a:xfrm>
          <a:prstGeom prst="rect">
            <a:avLst/>
          </a:prstGeom>
        </p:spPr>
      </p:pic>
      <p:pic>
        <p:nvPicPr>
          <p:cNvPr id="46" name="图片 45"/>
          <p:cNvPicPr>
            <a:picLocks noChangeAspect="1"/>
          </p:cNvPicPr>
          <p:nvPr/>
        </p:nvPicPr>
        <p:blipFill>
          <a:blip r:embed="rId2"/>
          <a:stretch>
            <a:fillRect/>
          </a:stretch>
        </p:blipFill>
        <p:spPr>
          <a:xfrm>
            <a:off x="3933828" y="5750352"/>
            <a:ext cx="1913966" cy="1176487"/>
          </a:xfrm>
          <a:prstGeom prst="rect">
            <a:avLst/>
          </a:prstGeom>
        </p:spPr>
      </p:pic>
      <p:sp>
        <p:nvSpPr>
          <p:cNvPr id="20" name="TextBox 5"/>
          <p:cNvSpPr txBox="1"/>
          <p:nvPr/>
        </p:nvSpPr>
        <p:spPr>
          <a:xfrm>
            <a:off x="451545" y="7328119"/>
            <a:ext cx="4123797" cy="369332"/>
          </a:xfrm>
          <a:prstGeom prst="rect">
            <a:avLst/>
          </a:prstGeom>
          <a:noFill/>
        </p:spPr>
        <p:txBody>
          <a:bodyPr wrap="square" rtlCol="0">
            <a:spAutoFit/>
          </a:bodyPr>
          <a:lstStyle/>
          <a:p>
            <a:r>
              <a:rPr lang="en-US" altLang="zh-CN" b="1" dirty="0">
                <a:latin typeface="+mn-ea"/>
              </a:rPr>
              <a:t>Training</a:t>
            </a:r>
            <a:r>
              <a:rPr lang="zh-CN" altLang="en-US" b="1" dirty="0">
                <a:latin typeface="+mn-ea"/>
              </a:rPr>
              <a:t>培训系统</a:t>
            </a:r>
            <a:endParaRPr lang="zh-CN" altLang="en-US" b="1" dirty="0">
              <a:latin typeface="+mn-ea"/>
            </a:endParaRPr>
          </a:p>
        </p:txBody>
      </p:sp>
      <p:sp>
        <p:nvSpPr>
          <p:cNvPr id="21" name="TextBox 6"/>
          <p:cNvSpPr txBox="1"/>
          <p:nvPr/>
        </p:nvSpPr>
        <p:spPr>
          <a:xfrm>
            <a:off x="0" y="7829032"/>
            <a:ext cx="4123797" cy="1615827"/>
          </a:xfrm>
          <a:prstGeom prst="rect">
            <a:avLst/>
          </a:prstGeom>
          <a:noFill/>
        </p:spPr>
        <p:txBody>
          <a:bodyPr wrap="square" rtlCol="0">
            <a:spAutoFit/>
          </a:bodyPr>
          <a:lstStyle/>
          <a:p>
            <a:r>
              <a:rPr lang="en-US" altLang="zh-CN" sz="1100" dirty="0"/>
              <a:t>Training</a:t>
            </a:r>
            <a:r>
              <a:rPr lang="zh-CN" altLang="en-US" sz="1100" dirty="0"/>
              <a:t>培训系统，是翊流自主研发的，用于企业员工培训的系统，包括培训资源、培训申请、培训计划、培训实施、培训报表，对员工培训要求、培训内容定义明确，并严格监督，确保上岗的员工具备合格的资格，从现场人员角度达到生产、质量稳定，降低不良率与异常，提高企业效率。</a:t>
            </a:r>
            <a:endParaRPr lang="zh-CN" altLang="en-US" sz="1100" dirty="0"/>
          </a:p>
          <a:p>
            <a:r>
              <a:rPr lang="zh-CN" altLang="en-US" sz="1100" dirty="0"/>
              <a:t>培训系统通过流程化管理，了解员工真正实用、见效的培训，并通过这些培训让员工能及时获取有用的技能知识。</a:t>
            </a:r>
            <a:endParaRPr lang="zh-CN" altLang="en-US" sz="1100" dirty="0"/>
          </a:p>
          <a:p>
            <a:r>
              <a:rPr lang="zh-CN" altLang="en-US" sz="1100" dirty="0"/>
              <a:t>通过与</a:t>
            </a:r>
            <a:r>
              <a:rPr lang="en-US" altLang="zh-CN" sz="1100" dirty="0"/>
              <a:t>MES</a:t>
            </a:r>
            <a:r>
              <a:rPr lang="zh-CN" altLang="en-US" sz="1100" dirty="0"/>
              <a:t>系统的集成，实现员工持证上岗的实现，有利于提升现场管理水平、质量提升。</a:t>
            </a:r>
            <a:endParaRPr lang="zh-CN" altLang="en-US" sz="1100" dirty="0"/>
          </a:p>
        </p:txBody>
      </p:sp>
      <p:grpSp>
        <p:nvGrpSpPr>
          <p:cNvPr id="22" name="组合 21"/>
          <p:cNvGrpSpPr>
            <a:grpSpLocks noChangeAspect="1"/>
          </p:cNvGrpSpPr>
          <p:nvPr/>
        </p:nvGrpSpPr>
        <p:grpSpPr>
          <a:xfrm>
            <a:off x="4546459" y="7697410"/>
            <a:ext cx="2132240" cy="1319894"/>
            <a:chOff x="1282890" y="3390299"/>
            <a:chExt cx="6182435" cy="2986577"/>
          </a:xfrm>
          <a:scene3d>
            <a:camera prst="orthographicFront">
              <a:rot lat="0" lon="0" rev="0"/>
            </a:camera>
            <a:lightRig rig="contrasting" dir="t">
              <a:rot lat="0" lon="0" rev="1500000"/>
            </a:lightRig>
          </a:scene3d>
        </p:grpSpPr>
        <p:pic>
          <p:nvPicPr>
            <p:cNvPr id="23" name="Picture 3" descr="C:\Users\xyyy\AppData\Local\YNote\data\qi.chen810129@163.com\b4cc81c904a345a0913a38c433dc43d5\clipboard.png"/>
            <p:cNvPicPr>
              <a:picLocks noChangeAspect="1" noChangeArrowheads="1"/>
            </p:cNvPicPr>
            <p:nvPr/>
          </p:nvPicPr>
          <p:blipFill>
            <a:blip r:embed="rId3" cstate="screen"/>
            <a:srcRect/>
            <a:stretch>
              <a:fillRect/>
            </a:stretch>
          </p:blipFill>
          <p:spPr bwMode="auto">
            <a:xfrm>
              <a:off x="1282890" y="3390299"/>
              <a:ext cx="5960991" cy="2259873"/>
            </a:xfrm>
            <a:prstGeom prst="rect">
              <a:avLst/>
            </a:prstGeom>
            <a:noFill/>
            <a:ln>
              <a:noFill/>
            </a:ln>
            <a:effectLst>
              <a:outerShdw blurRad="149987" dist="250190" dir="8460000" algn="ctr">
                <a:srgbClr val="000000">
                  <a:alpha val="28000"/>
                </a:srgbClr>
              </a:outerShdw>
            </a:effectLst>
            <a:sp3d prstMaterial="metal">
              <a:bevelT w="88900" h="88900"/>
            </a:sp3d>
            <a:extLst>
              <a:ext uri="{909E8E84-426E-40DD-AFC4-6F175D3DCCD1}">
                <a14:hiddenFill xmlns:a14="http://schemas.microsoft.com/office/drawing/2010/main">
                  <a:solidFill>
                    <a:srgbClr val="FFFFFF"/>
                  </a:solidFill>
                </a14:hiddenFill>
              </a:ext>
            </a:extLst>
          </p:spPr>
        </p:pic>
        <p:pic>
          <p:nvPicPr>
            <p:cNvPr id="24" name="Picture 2" descr="C:\Users\xyyy\AppData\Local\YNote\data\qi.chen810129@163.com\dbe4f27716bb4cfe81f471cf22e5b643\clipboard.png"/>
            <p:cNvPicPr>
              <a:picLocks noChangeAspect="1" noChangeArrowheads="1"/>
            </p:cNvPicPr>
            <p:nvPr/>
          </p:nvPicPr>
          <p:blipFill>
            <a:blip r:embed="rId4" cstate="screen"/>
            <a:srcRect/>
            <a:stretch>
              <a:fillRect/>
            </a:stretch>
          </p:blipFill>
          <p:spPr bwMode="auto">
            <a:xfrm>
              <a:off x="4496786" y="4923470"/>
              <a:ext cx="2968539" cy="1453406"/>
            </a:xfrm>
            <a:prstGeom prst="rect">
              <a:avLst/>
            </a:prstGeom>
            <a:noFill/>
            <a:ln>
              <a:noFill/>
            </a:ln>
            <a:effectLst>
              <a:outerShdw blurRad="149987" dist="250190" dir="8460000" algn="ctr">
                <a:srgbClr val="000000">
                  <a:alpha val="28000"/>
                </a:srgbClr>
              </a:outerShdw>
            </a:effectLst>
            <a:sp3d prstMaterial="metal">
              <a:bevelT w="88900" h="88900"/>
            </a:sp3d>
            <a:extLst>
              <a:ext uri="{909E8E84-426E-40DD-AFC4-6F175D3DCCD1}">
                <a14:hiddenFill xmlns:a14="http://schemas.microsoft.com/office/drawing/2010/main">
                  <a:solidFill>
                    <a:srgbClr val="FFFFFF"/>
                  </a:solidFill>
                </a14:hiddenFill>
              </a:ext>
            </a:extLst>
          </p:spPr>
        </p:pic>
      </p:grpSp>
      <p:pic>
        <p:nvPicPr>
          <p:cNvPr id="25" name="图片 24"/>
          <p:cNvPicPr>
            <a:picLocks noChangeAspect="1"/>
          </p:cNvPicPr>
          <p:nvPr/>
        </p:nvPicPr>
        <p:blipFill>
          <a:blip r:embed="rId5"/>
          <a:stretch>
            <a:fillRect/>
          </a:stretch>
        </p:blipFill>
        <p:spPr>
          <a:xfrm>
            <a:off x="4445720" y="8705060"/>
            <a:ext cx="1194564" cy="1140193"/>
          </a:xfrm>
          <a:prstGeom prst="rect">
            <a:avLst/>
          </a:prstGeom>
        </p:spPr>
      </p:pic>
      <p:sp>
        <p:nvSpPr>
          <p:cNvPr id="96" name="TextBox 5"/>
          <p:cNvSpPr txBox="1"/>
          <p:nvPr/>
        </p:nvSpPr>
        <p:spPr>
          <a:xfrm>
            <a:off x="440277" y="13712289"/>
            <a:ext cx="4123797" cy="369332"/>
          </a:xfrm>
          <a:prstGeom prst="rect">
            <a:avLst/>
          </a:prstGeom>
          <a:noFill/>
        </p:spPr>
        <p:txBody>
          <a:bodyPr wrap="square" rtlCol="0">
            <a:spAutoFit/>
          </a:bodyPr>
          <a:lstStyle/>
          <a:p>
            <a:r>
              <a:rPr lang="en-US" altLang="zh-CN" b="1" dirty="0">
                <a:latin typeface="+mn-ea"/>
              </a:rPr>
              <a:t>EDI</a:t>
            </a:r>
            <a:r>
              <a:rPr lang="zh-CN" altLang="en-US" b="1" dirty="0">
                <a:latin typeface="+mn-ea"/>
              </a:rPr>
              <a:t>供应商交互系统</a:t>
            </a:r>
            <a:endParaRPr lang="zh-CN" altLang="en-US" b="1" dirty="0">
              <a:latin typeface="+mn-ea"/>
            </a:endParaRPr>
          </a:p>
        </p:txBody>
      </p:sp>
      <p:sp>
        <p:nvSpPr>
          <p:cNvPr id="97" name="TextBox 6"/>
          <p:cNvSpPr txBox="1"/>
          <p:nvPr/>
        </p:nvSpPr>
        <p:spPr>
          <a:xfrm>
            <a:off x="440612" y="14081580"/>
            <a:ext cx="4123797" cy="1446550"/>
          </a:xfrm>
          <a:prstGeom prst="rect">
            <a:avLst/>
          </a:prstGeom>
          <a:noFill/>
        </p:spPr>
        <p:txBody>
          <a:bodyPr wrap="square" rtlCol="0">
            <a:spAutoFit/>
          </a:bodyPr>
          <a:lstStyle/>
          <a:p>
            <a:r>
              <a:rPr lang="en-US" altLang="zh-CN" sz="1100" dirty="0"/>
              <a:t>EDI</a:t>
            </a:r>
            <a:r>
              <a:rPr lang="zh-CN" altLang="en-US" sz="1100" dirty="0"/>
              <a:t>供应商交互系统，是自主研发的，客户与供应商之间进行采购订单及发运交互的系统。通过互联网，客户将采购订单实时发布系统中，供应商登录后对于采购订单进行确认反馈，包括发运时间及数量确认，或者不满足及原因，客户收货后系统实时反馈，双方都可以通过系统实时掌握供货信息，明确供应链状态，提高工作效率。</a:t>
            </a:r>
            <a:endParaRPr lang="zh-CN" altLang="en-US" sz="1100" dirty="0"/>
          </a:p>
          <a:p>
            <a:r>
              <a:rPr lang="zh-CN" altLang="en-US" sz="1100" dirty="0"/>
              <a:t>通过与</a:t>
            </a:r>
            <a:r>
              <a:rPr lang="en-US" altLang="zh-CN" sz="1100" dirty="0"/>
              <a:t>ERP</a:t>
            </a:r>
            <a:r>
              <a:rPr lang="zh-CN" altLang="en-US" sz="1100" dirty="0"/>
              <a:t>、</a:t>
            </a:r>
            <a:r>
              <a:rPr lang="en-US" altLang="zh-CN" sz="1100" dirty="0"/>
              <a:t>WMS</a:t>
            </a:r>
            <a:r>
              <a:rPr lang="zh-CN" altLang="en-US" sz="1100" dirty="0"/>
              <a:t>系统的集成，实现全供应链的物流管理水平提升。</a:t>
            </a:r>
            <a:endParaRPr lang="zh-CN" altLang="en-US" sz="1100" dirty="0"/>
          </a:p>
        </p:txBody>
      </p:sp>
      <p:sp>
        <p:nvSpPr>
          <p:cNvPr id="100" name="TextBox 5"/>
          <p:cNvSpPr txBox="1"/>
          <p:nvPr/>
        </p:nvSpPr>
        <p:spPr>
          <a:xfrm>
            <a:off x="4051950" y="10694354"/>
            <a:ext cx="4123797" cy="369332"/>
          </a:xfrm>
          <a:prstGeom prst="rect">
            <a:avLst/>
          </a:prstGeom>
          <a:noFill/>
        </p:spPr>
        <p:txBody>
          <a:bodyPr wrap="square" rtlCol="0">
            <a:spAutoFit/>
          </a:bodyPr>
          <a:lstStyle/>
          <a:p>
            <a:r>
              <a:rPr lang="en-US" altLang="zh-CN" b="1" dirty="0">
                <a:latin typeface="+mn-ea"/>
              </a:rPr>
              <a:t>E-CALL</a:t>
            </a:r>
            <a:r>
              <a:rPr lang="zh-CN" altLang="en-US" b="1" dirty="0">
                <a:latin typeface="+mn-ea"/>
              </a:rPr>
              <a:t>拉动式供料系统</a:t>
            </a:r>
            <a:endParaRPr lang="zh-CN" altLang="en-US" b="1" dirty="0">
              <a:latin typeface="+mn-ea"/>
            </a:endParaRPr>
          </a:p>
        </p:txBody>
      </p:sp>
      <p:sp>
        <p:nvSpPr>
          <p:cNvPr id="101" name="TextBox 6"/>
          <p:cNvSpPr txBox="1"/>
          <p:nvPr/>
        </p:nvSpPr>
        <p:spPr>
          <a:xfrm>
            <a:off x="82563" y="11226824"/>
            <a:ext cx="4123797" cy="1615827"/>
          </a:xfrm>
          <a:prstGeom prst="rect">
            <a:avLst/>
          </a:prstGeom>
          <a:noFill/>
        </p:spPr>
        <p:txBody>
          <a:bodyPr wrap="square" rtlCol="0">
            <a:spAutoFit/>
          </a:bodyPr>
          <a:lstStyle/>
          <a:p>
            <a:r>
              <a:rPr lang="en-US" altLang="zh-CN" sz="1100" dirty="0"/>
              <a:t>E-CALL</a:t>
            </a:r>
            <a:r>
              <a:rPr lang="zh-CN" altLang="en-US" sz="1100" dirty="0"/>
              <a:t>拉动式供料系统，是企业实施精益生产的物料配送方式，实现在需要时，按需要量，配送物料至相应产线站位的控制系统，能使物流和信息流有机的结合，避免人力、物料、空间的浪费。</a:t>
            </a:r>
            <a:endParaRPr lang="zh-CN" altLang="en-US" sz="1100" dirty="0"/>
          </a:p>
          <a:p>
            <a:r>
              <a:rPr lang="zh-CN" altLang="en-US" sz="1100" dirty="0"/>
              <a:t>系统通过采用工单齐套性备料、现场物料消耗性备料相结合的方式，通过仓库向产线按时、按需配送物料，既保证产线不会因为缺料断线，也不会因为物料配送过多，现场溢料。</a:t>
            </a:r>
            <a:endParaRPr lang="zh-CN" altLang="en-US" sz="1100" dirty="0"/>
          </a:p>
          <a:p>
            <a:r>
              <a:rPr lang="zh-CN" altLang="en-US" sz="1100" dirty="0"/>
              <a:t>系统通过看板也可以实时显示物料需求情况，以及物料紧急程度。</a:t>
            </a:r>
            <a:endParaRPr lang="zh-CN" altLang="en-US" sz="1100" dirty="0"/>
          </a:p>
          <a:p>
            <a:r>
              <a:rPr lang="zh-CN" altLang="en-US" sz="1100" dirty="0"/>
              <a:t>通过与</a:t>
            </a:r>
            <a:r>
              <a:rPr lang="en-US" altLang="zh-CN" sz="1100" dirty="0"/>
              <a:t>DISP AGV</a:t>
            </a:r>
            <a:r>
              <a:rPr lang="zh-CN" altLang="en-US" sz="1100" dirty="0"/>
              <a:t>调度系统的集成，还可以实现物料配送的及时化、无人化。</a:t>
            </a:r>
            <a:endParaRPr lang="zh-CN" altLang="en-US" sz="1100" dirty="0"/>
          </a:p>
        </p:txBody>
      </p:sp>
      <p:pic>
        <p:nvPicPr>
          <p:cNvPr id="102" name="图片 101"/>
          <p:cNvPicPr>
            <a:picLocks noChangeAspect="1"/>
          </p:cNvPicPr>
          <p:nvPr/>
        </p:nvPicPr>
        <p:blipFill>
          <a:blip r:embed="rId6"/>
          <a:stretch>
            <a:fillRect/>
          </a:stretch>
        </p:blipFill>
        <p:spPr>
          <a:xfrm>
            <a:off x="4530248" y="14089283"/>
            <a:ext cx="2126388" cy="1278274"/>
          </a:xfrm>
          <a:prstGeom prst="rect">
            <a:avLst/>
          </a:prstGeom>
        </p:spPr>
      </p:pic>
      <p:pic>
        <p:nvPicPr>
          <p:cNvPr id="103" name="图片 102"/>
          <p:cNvPicPr>
            <a:picLocks noChangeAspect="1"/>
          </p:cNvPicPr>
          <p:nvPr/>
        </p:nvPicPr>
        <p:blipFill>
          <a:blip r:embed="rId7"/>
          <a:stretch>
            <a:fillRect/>
          </a:stretch>
        </p:blipFill>
        <p:spPr>
          <a:xfrm>
            <a:off x="4604516" y="14788939"/>
            <a:ext cx="1205672" cy="1355248"/>
          </a:xfrm>
          <a:prstGeom prst="rect">
            <a:avLst/>
          </a:prstGeom>
          <a:solidFill>
            <a:schemeClr val="bg1"/>
          </a:solidFill>
        </p:spPr>
      </p:pic>
      <p:pic>
        <p:nvPicPr>
          <p:cNvPr id="106" name="图片 105"/>
          <p:cNvPicPr>
            <a:picLocks noChangeAspect="1"/>
          </p:cNvPicPr>
          <p:nvPr/>
        </p:nvPicPr>
        <p:blipFill>
          <a:blip r:embed="rId8"/>
          <a:stretch>
            <a:fillRect/>
          </a:stretch>
        </p:blipFill>
        <p:spPr>
          <a:xfrm>
            <a:off x="4564002" y="12234531"/>
            <a:ext cx="1760652" cy="1037780"/>
          </a:xfrm>
          <a:prstGeom prst="rect">
            <a:avLst/>
          </a:prstGeom>
        </p:spPr>
      </p:pic>
      <p:pic>
        <p:nvPicPr>
          <p:cNvPr id="107" name="图片 106"/>
          <p:cNvPicPr>
            <a:picLocks noChangeAspect="1"/>
          </p:cNvPicPr>
          <p:nvPr/>
        </p:nvPicPr>
        <p:blipFill>
          <a:blip r:embed="rId9"/>
          <a:stretch>
            <a:fillRect/>
          </a:stretch>
        </p:blipFill>
        <p:spPr>
          <a:xfrm>
            <a:off x="4531854" y="11213453"/>
            <a:ext cx="2085873" cy="1498609"/>
          </a:xfrm>
          <a:prstGeom prst="rect">
            <a:avLst/>
          </a:prstGeom>
        </p:spPr>
      </p:pic>
      <p:sp>
        <p:nvSpPr>
          <p:cNvPr id="114" name="文本框 113"/>
          <p:cNvSpPr txBox="1"/>
          <p:nvPr/>
        </p:nvSpPr>
        <p:spPr>
          <a:xfrm>
            <a:off x="266251" y="297782"/>
            <a:ext cx="955052" cy="523220"/>
          </a:xfrm>
          <a:prstGeom prst="rect">
            <a:avLst/>
          </a:prstGeom>
          <a:solidFill>
            <a:schemeClr val="bg1">
              <a:lumMod val="85000"/>
            </a:schemeClr>
          </a:solidFill>
        </p:spPr>
        <p:txBody>
          <a:bodyPr wrap="square" rtlCol="0">
            <a:spAutoFit/>
          </a:bodyPr>
          <a:lstStyle/>
          <a:p>
            <a:pPr algn="ctr"/>
            <a:r>
              <a:rPr lang="zh-CN" altLang="en-US" sz="700" b="1" dirty="0"/>
              <a:t>系统级软件系统</a:t>
            </a:r>
            <a:endParaRPr lang="en-US" altLang="zh-CN" sz="700" b="1" dirty="0"/>
          </a:p>
          <a:p>
            <a:pPr algn="ctr"/>
            <a:r>
              <a:rPr lang="en-US" altLang="zh-CN" sz="700" dirty="0"/>
              <a:t>APS  </a:t>
            </a:r>
            <a:r>
              <a:rPr lang="zh-CN" altLang="en-US" sz="700" dirty="0"/>
              <a:t>高级计划排程</a:t>
            </a:r>
            <a:endParaRPr lang="en-US" altLang="zh-CN" sz="700" dirty="0"/>
          </a:p>
          <a:p>
            <a:pPr algn="ctr"/>
            <a:r>
              <a:rPr lang="en-US" altLang="zh-CN" sz="700" dirty="0"/>
              <a:t>MES </a:t>
            </a:r>
            <a:r>
              <a:rPr lang="zh-CN" altLang="en-US" sz="700" dirty="0"/>
              <a:t>制造执行系统</a:t>
            </a:r>
            <a:endParaRPr lang="en-US" altLang="zh-CN" sz="700" dirty="0"/>
          </a:p>
          <a:p>
            <a:pPr algn="ctr"/>
            <a:r>
              <a:rPr lang="en-US" altLang="zh-CN" sz="700" dirty="0"/>
              <a:t>WMS </a:t>
            </a:r>
            <a:r>
              <a:rPr lang="zh-CN" altLang="en-US" sz="700" dirty="0"/>
              <a:t>仓储管理系统</a:t>
            </a:r>
            <a:endParaRPr lang="zh-CN" altLang="en-US" sz="700" dirty="0"/>
          </a:p>
        </p:txBody>
      </p:sp>
      <p:sp>
        <p:nvSpPr>
          <p:cNvPr id="115" name="文本框 114"/>
          <p:cNvSpPr txBox="1"/>
          <p:nvPr/>
        </p:nvSpPr>
        <p:spPr>
          <a:xfrm>
            <a:off x="1291707" y="310131"/>
            <a:ext cx="1280489" cy="523220"/>
          </a:xfrm>
          <a:prstGeom prst="rect">
            <a:avLst/>
          </a:prstGeom>
          <a:solidFill>
            <a:schemeClr val="bg1">
              <a:lumMod val="85000"/>
            </a:schemeClr>
          </a:solidFill>
        </p:spPr>
        <p:txBody>
          <a:bodyPr wrap="square" rtlCol="0">
            <a:spAutoFit/>
          </a:bodyPr>
          <a:lstStyle/>
          <a:p>
            <a:pPr algn="ctr"/>
            <a:r>
              <a:rPr lang="zh-CN" altLang="en-US" sz="700" b="1" dirty="0"/>
              <a:t>生产管理工具</a:t>
            </a:r>
            <a:endParaRPr lang="en-US" altLang="zh-CN" sz="700" b="1" dirty="0"/>
          </a:p>
          <a:p>
            <a:r>
              <a:rPr lang="en-US" altLang="zh-CN" sz="700" dirty="0"/>
              <a:t>ANDON </a:t>
            </a:r>
            <a:r>
              <a:rPr lang="zh-CN" altLang="en-US" sz="700" dirty="0"/>
              <a:t>暗灯 现场快反系统</a:t>
            </a:r>
            <a:endParaRPr lang="en-US" altLang="zh-CN" sz="700" dirty="0"/>
          </a:p>
          <a:p>
            <a:r>
              <a:rPr lang="en-US" altLang="zh-CN" sz="700" dirty="0"/>
              <a:t>ESOP </a:t>
            </a:r>
            <a:r>
              <a:rPr lang="zh-CN" altLang="en-US" sz="700" dirty="0"/>
              <a:t>电子化操作指导书</a:t>
            </a:r>
            <a:endParaRPr lang="en-US" altLang="zh-CN" sz="700" dirty="0"/>
          </a:p>
          <a:p>
            <a:r>
              <a:rPr lang="en-US" altLang="zh-CN" sz="700" dirty="0" err="1"/>
              <a:t>Traing</a:t>
            </a:r>
            <a:r>
              <a:rPr lang="en-US" altLang="zh-CN" sz="700" dirty="0"/>
              <a:t> </a:t>
            </a:r>
            <a:r>
              <a:rPr lang="zh-CN" altLang="en-US" sz="700" dirty="0"/>
              <a:t>培训管理系统</a:t>
            </a:r>
            <a:endParaRPr lang="zh-CN" altLang="en-US" sz="700" dirty="0"/>
          </a:p>
        </p:txBody>
      </p:sp>
      <p:sp>
        <p:nvSpPr>
          <p:cNvPr id="116" name="文本框 115"/>
          <p:cNvSpPr txBox="1"/>
          <p:nvPr/>
        </p:nvSpPr>
        <p:spPr>
          <a:xfrm>
            <a:off x="3970063" y="310038"/>
            <a:ext cx="1471012" cy="523220"/>
          </a:xfrm>
          <a:prstGeom prst="rect">
            <a:avLst/>
          </a:prstGeom>
          <a:solidFill>
            <a:schemeClr val="bg1">
              <a:lumMod val="85000"/>
            </a:schemeClr>
          </a:solidFill>
        </p:spPr>
        <p:txBody>
          <a:bodyPr wrap="square" rtlCol="0">
            <a:spAutoFit/>
          </a:bodyPr>
          <a:lstStyle/>
          <a:p>
            <a:pPr algn="ctr"/>
            <a:r>
              <a:rPr lang="zh-CN" altLang="en-US" sz="700" b="1" dirty="0"/>
              <a:t>质量管理工具</a:t>
            </a:r>
            <a:endParaRPr lang="en-US" altLang="zh-CN" sz="700" b="1" dirty="0"/>
          </a:p>
          <a:p>
            <a:pPr algn="ctr"/>
            <a:r>
              <a:rPr lang="en-US" altLang="zh-CN" sz="700" dirty="0"/>
              <a:t>Trace</a:t>
            </a:r>
            <a:r>
              <a:rPr lang="zh-CN" altLang="en-US" sz="700" dirty="0"/>
              <a:t> 追溯系统</a:t>
            </a:r>
            <a:endParaRPr lang="en-US" altLang="zh-CN" sz="700" dirty="0"/>
          </a:p>
          <a:p>
            <a:pPr algn="ctr"/>
            <a:r>
              <a:rPr lang="en-US" altLang="zh-CN" sz="700" dirty="0" err="1"/>
              <a:t>iEQMS</a:t>
            </a:r>
            <a:r>
              <a:rPr lang="en-US" altLang="zh-CN" sz="700" dirty="0"/>
              <a:t> </a:t>
            </a:r>
            <a:r>
              <a:rPr lang="zh-CN" altLang="en-US" sz="700" dirty="0"/>
              <a:t>投产早期质量管理系统</a:t>
            </a:r>
            <a:endParaRPr lang="en-US" altLang="zh-CN" sz="700" dirty="0"/>
          </a:p>
          <a:p>
            <a:pPr algn="ctr"/>
            <a:r>
              <a:rPr lang="en-US" altLang="zh-CN" sz="700" dirty="0"/>
              <a:t>SPC </a:t>
            </a:r>
            <a:r>
              <a:rPr lang="zh-CN" altLang="en-US" sz="700" dirty="0"/>
              <a:t>过程质量控制系统（ 待开发）</a:t>
            </a:r>
            <a:endParaRPr lang="en-US" altLang="zh-CN" sz="700" dirty="0"/>
          </a:p>
        </p:txBody>
      </p:sp>
      <p:sp>
        <p:nvSpPr>
          <p:cNvPr id="117" name="文本框 116"/>
          <p:cNvSpPr txBox="1"/>
          <p:nvPr/>
        </p:nvSpPr>
        <p:spPr>
          <a:xfrm>
            <a:off x="5506675" y="317547"/>
            <a:ext cx="1190785" cy="523220"/>
          </a:xfrm>
          <a:prstGeom prst="rect">
            <a:avLst/>
          </a:prstGeom>
          <a:solidFill>
            <a:schemeClr val="bg1">
              <a:lumMod val="85000"/>
            </a:schemeClr>
          </a:solidFill>
        </p:spPr>
        <p:txBody>
          <a:bodyPr wrap="square" rtlCol="0">
            <a:spAutoFit/>
          </a:bodyPr>
          <a:lstStyle/>
          <a:p>
            <a:pPr algn="ctr"/>
            <a:r>
              <a:rPr lang="zh-CN" altLang="en-US" sz="700" b="1" dirty="0"/>
              <a:t>设备</a:t>
            </a:r>
            <a:r>
              <a:rPr lang="en-US" altLang="zh-CN" sz="700" b="1" dirty="0"/>
              <a:t>/</a:t>
            </a:r>
            <a:r>
              <a:rPr lang="zh-CN" altLang="en-US" sz="700" b="1" dirty="0"/>
              <a:t>维修管理工具</a:t>
            </a:r>
            <a:endParaRPr lang="en-US" altLang="zh-CN" sz="700" b="1" dirty="0"/>
          </a:p>
          <a:p>
            <a:pPr algn="ctr"/>
            <a:r>
              <a:rPr lang="en-US" altLang="zh-CN" sz="700" dirty="0"/>
              <a:t>TPM </a:t>
            </a:r>
            <a:r>
              <a:rPr lang="zh-CN" altLang="en-US" sz="700" dirty="0"/>
              <a:t>维修管理系统</a:t>
            </a:r>
            <a:endParaRPr lang="en-US" altLang="zh-CN" sz="700" dirty="0"/>
          </a:p>
          <a:p>
            <a:pPr algn="ctr"/>
            <a:r>
              <a:rPr lang="en-US" altLang="zh-CN" sz="700" dirty="0" err="1"/>
              <a:t>i</a:t>
            </a:r>
            <a:r>
              <a:rPr lang="en-US" altLang="zh-CN" sz="700" dirty="0"/>
              <a:t>-Tools </a:t>
            </a:r>
            <a:r>
              <a:rPr lang="zh-CN" altLang="en-US" sz="700" dirty="0"/>
              <a:t>工装夹具管理系统</a:t>
            </a:r>
            <a:endParaRPr lang="en-US" altLang="zh-CN" sz="700" dirty="0"/>
          </a:p>
          <a:p>
            <a:pPr algn="ctr"/>
            <a:r>
              <a:rPr lang="en-US" altLang="zh-CN" sz="700" dirty="0" err="1"/>
              <a:t>iMtooling</a:t>
            </a:r>
            <a:r>
              <a:rPr lang="en-US" altLang="zh-CN" sz="700" dirty="0"/>
              <a:t>  </a:t>
            </a:r>
            <a:r>
              <a:rPr lang="zh-CN" altLang="en-US" sz="700" dirty="0"/>
              <a:t>刀具管理系统</a:t>
            </a:r>
            <a:endParaRPr lang="zh-CN" altLang="en-US" sz="700" dirty="0"/>
          </a:p>
        </p:txBody>
      </p:sp>
      <p:sp>
        <p:nvSpPr>
          <p:cNvPr id="118" name="文本框 117"/>
          <p:cNvSpPr txBox="1"/>
          <p:nvPr/>
        </p:nvSpPr>
        <p:spPr>
          <a:xfrm>
            <a:off x="2642600" y="313828"/>
            <a:ext cx="1190785" cy="523220"/>
          </a:xfrm>
          <a:prstGeom prst="rect">
            <a:avLst/>
          </a:prstGeom>
          <a:solidFill>
            <a:schemeClr val="bg1">
              <a:lumMod val="85000"/>
            </a:schemeClr>
          </a:solidFill>
        </p:spPr>
        <p:txBody>
          <a:bodyPr wrap="square" rtlCol="0">
            <a:spAutoFit/>
          </a:bodyPr>
          <a:lstStyle/>
          <a:p>
            <a:pPr algn="ctr"/>
            <a:r>
              <a:rPr lang="zh-CN" altLang="en-US" sz="700" b="1" dirty="0"/>
              <a:t>物流管理工具</a:t>
            </a:r>
            <a:endParaRPr lang="en-US" altLang="zh-CN" sz="700" b="1" dirty="0"/>
          </a:p>
          <a:p>
            <a:pPr algn="ctr"/>
            <a:r>
              <a:rPr lang="en-US" altLang="zh-CN" sz="700" dirty="0"/>
              <a:t>E-Call </a:t>
            </a:r>
            <a:r>
              <a:rPr lang="zh-CN" altLang="en-US" sz="700" dirty="0"/>
              <a:t>拉动式供料系统</a:t>
            </a:r>
            <a:endParaRPr lang="en-US" altLang="zh-CN" sz="700" dirty="0"/>
          </a:p>
          <a:p>
            <a:pPr algn="ctr"/>
            <a:r>
              <a:rPr lang="en-US" altLang="zh-CN" sz="700" dirty="0"/>
              <a:t>DSPT AGV</a:t>
            </a:r>
            <a:r>
              <a:rPr lang="zh-CN" altLang="en-US" sz="700" dirty="0"/>
              <a:t>调度系统</a:t>
            </a:r>
            <a:endParaRPr lang="en-US" altLang="zh-CN" sz="700" dirty="0"/>
          </a:p>
          <a:p>
            <a:pPr algn="ctr"/>
            <a:r>
              <a:rPr lang="en-US" altLang="zh-CN" sz="700" dirty="0"/>
              <a:t>EDI </a:t>
            </a:r>
            <a:r>
              <a:rPr lang="zh-CN" altLang="en-US" sz="700" dirty="0"/>
              <a:t>供应商交互系统</a:t>
            </a:r>
            <a:endParaRPr lang="zh-CN" altLang="en-US" sz="700" dirty="0"/>
          </a:p>
        </p:txBody>
      </p:sp>
      <p:sp>
        <p:nvSpPr>
          <p:cNvPr id="119" name="TextBox 5"/>
          <p:cNvSpPr txBox="1"/>
          <p:nvPr/>
        </p:nvSpPr>
        <p:spPr>
          <a:xfrm>
            <a:off x="2354754" y="1497242"/>
            <a:ext cx="4107449" cy="369332"/>
          </a:xfrm>
          <a:prstGeom prst="rect">
            <a:avLst/>
          </a:prstGeom>
          <a:noFill/>
        </p:spPr>
        <p:txBody>
          <a:bodyPr wrap="square" rtlCol="0">
            <a:spAutoFit/>
          </a:bodyPr>
          <a:lstStyle/>
          <a:p>
            <a:r>
              <a:rPr lang="en-US" altLang="zh-CN" b="1" dirty="0">
                <a:latin typeface="+mn-ea"/>
              </a:rPr>
              <a:t>ANDON</a:t>
            </a:r>
            <a:r>
              <a:rPr lang="zh-CN" altLang="en-US" b="1" dirty="0">
                <a:latin typeface="+mn-ea"/>
              </a:rPr>
              <a:t>暗灯</a:t>
            </a:r>
            <a:r>
              <a:rPr lang="en-US" altLang="zh-CN" b="1" dirty="0">
                <a:latin typeface="+mn-ea"/>
              </a:rPr>
              <a:t>-</a:t>
            </a:r>
            <a:r>
              <a:rPr lang="zh-CN" altLang="en-US" b="1" dirty="0">
                <a:latin typeface="+mn-ea"/>
              </a:rPr>
              <a:t>现场快反系统</a:t>
            </a:r>
            <a:endParaRPr lang="zh-CN" altLang="en-US" b="1" dirty="0"/>
          </a:p>
        </p:txBody>
      </p:sp>
      <p:sp>
        <p:nvSpPr>
          <p:cNvPr id="120" name="TextBox 6"/>
          <p:cNvSpPr txBox="1"/>
          <p:nvPr/>
        </p:nvSpPr>
        <p:spPr>
          <a:xfrm>
            <a:off x="2356360" y="1862723"/>
            <a:ext cx="4105844" cy="1615827"/>
          </a:xfrm>
          <a:prstGeom prst="rect">
            <a:avLst/>
          </a:prstGeom>
          <a:noFill/>
        </p:spPr>
        <p:txBody>
          <a:bodyPr wrap="square" rtlCol="0">
            <a:spAutoFit/>
          </a:bodyPr>
          <a:lstStyle/>
          <a:p>
            <a:r>
              <a:rPr lang="en-US" altLang="zh-CN" sz="1100" dirty="0"/>
              <a:t>Andon</a:t>
            </a:r>
            <a:r>
              <a:rPr lang="zh-CN" altLang="en-US" sz="1100" dirty="0"/>
              <a:t>系统，作为自主研发的现场快反系统模块，是精益生产制造管理的一个核心工具。在制造过程中能够发现各种生产、质量、物料、人员等异常，及时报送反馈，并流程监控，确保能够在最短的时间里解决问题，使生产能够平稳进行，提高效率。同时，可以产生专家资料库，有助于现场管理的改善与提升。</a:t>
            </a:r>
            <a:endParaRPr lang="zh-CN" altLang="en-US" sz="1100" dirty="0"/>
          </a:p>
          <a:p>
            <a:r>
              <a:rPr lang="zh-CN" altLang="en-US" sz="1100" dirty="0"/>
              <a:t>通过设备联网等方式，实现设备状态的实时集中监控、实时报警、及时处理，提升正确性及及时性。</a:t>
            </a:r>
            <a:endParaRPr lang="zh-CN" altLang="en-US" sz="1100" dirty="0"/>
          </a:p>
          <a:p>
            <a:r>
              <a:rPr lang="zh-CN" altLang="en-US" sz="1100" dirty="0"/>
              <a:t>通过与</a:t>
            </a:r>
            <a:r>
              <a:rPr lang="en-US" altLang="zh-CN" sz="1100" dirty="0"/>
              <a:t>TPM</a:t>
            </a:r>
            <a:r>
              <a:rPr lang="zh-CN" altLang="en-US" sz="1100" dirty="0"/>
              <a:t>系统的集成，实现现场生产、设备状态的全可视化，提供实时数据信息，有助于提升现场管理水平。</a:t>
            </a:r>
            <a:endParaRPr lang="zh-CN" altLang="en-US" sz="1100" dirty="0"/>
          </a:p>
        </p:txBody>
      </p:sp>
      <p:pic>
        <p:nvPicPr>
          <p:cNvPr id="121" name="图片 120"/>
          <p:cNvPicPr>
            <a:picLocks noChangeAspect="1"/>
          </p:cNvPicPr>
          <p:nvPr/>
        </p:nvPicPr>
        <p:blipFill>
          <a:blip r:embed="rId10"/>
          <a:stretch>
            <a:fillRect/>
          </a:stretch>
        </p:blipFill>
        <p:spPr>
          <a:xfrm>
            <a:off x="230903" y="1862319"/>
            <a:ext cx="2106705" cy="1013164"/>
          </a:xfrm>
          <a:prstGeom prst="rect">
            <a:avLst/>
          </a:prstGeom>
        </p:spPr>
      </p:pic>
      <p:pic>
        <p:nvPicPr>
          <p:cNvPr id="122" name="图片 121"/>
          <p:cNvPicPr>
            <a:picLocks noChangeAspect="1"/>
          </p:cNvPicPr>
          <p:nvPr/>
        </p:nvPicPr>
        <p:blipFill>
          <a:blip r:embed="rId11"/>
          <a:stretch>
            <a:fillRect/>
          </a:stretch>
        </p:blipFill>
        <p:spPr>
          <a:xfrm>
            <a:off x="630798" y="2851563"/>
            <a:ext cx="1723955" cy="972834"/>
          </a:xfrm>
          <a:prstGeom prst="rect">
            <a:avLst/>
          </a:prstGeom>
          <a:solidFill>
            <a:schemeClr val="bg1"/>
          </a:solidFill>
        </p:spPr>
      </p:pic>
      <p:sp>
        <p:nvSpPr>
          <p:cNvPr id="4" name="文本框 3"/>
          <p:cNvSpPr txBox="1"/>
          <p:nvPr/>
        </p:nvSpPr>
        <p:spPr>
          <a:xfrm>
            <a:off x="-1606" y="967337"/>
            <a:ext cx="6856394" cy="369332"/>
          </a:xfrm>
          <a:prstGeom prst="rect">
            <a:avLst/>
          </a:prstGeom>
          <a:solidFill>
            <a:schemeClr val="accent1">
              <a:lumMod val="75000"/>
            </a:schemeClr>
          </a:solidFill>
        </p:spPr>
        <p:txBody>
          <a:bodyPr wrap="square" rtlCol="0">
            <a:spAutoFit/>
          </a:bodyPr>
          <a:lstStyle/>
          <a:p>
            <a:pPr algn="ctr"/>
            <a:r>
              <a:rPr lang="zh-CN" altLang="en-US" dirty="0">
                <a:solidFill>
                  <a:schemeClr val="bg1"/>
                </a:solidFill>
              </a:rPr>
              <a:t>生产管理系统工具</a:t>
            </a:r>
            <a:endParaRPr lang="zh-CN" altLang="en-US" dirty="0">
              <a:solidFill>
                <a:schemeClr val="bg1"/>
              </a:solidFill>
            </a:endParaRPr>
          </a:p>
        </p:txBody>
      </p:sp>
      <p:sp>
        <p:nvSpPr>
          <p:cNvPr id="123" name="文本框 122"/>
          <p:cNvSpPr txBox="1"/>
          <p:nvPr/>
        </p:nvSpPr>
        <p:spPr>
          <a:xfrm>
            <a:off x="-158788" y="10066640"/>
            <a:ext cx="6856394" cy="369332"/>
          </a:xfrm>
          <a:prstGeom prst="rect">
            <a:avLst/>
          </a:prstGeom>
          <a:solidFill>
            <a:schemeClr val="accent1">
              <a:lumMod val="75000"/>
            </a:schemeClr>
          </a:solidFill>
        </p:spPr>
        <p:txBody>
          <a:bodyPr wrap="square" rtlCol="0">
            <a:spAutoFit/>
          </a:bodyPr>
          <a:lstStyle/>
          <a:p>
            <a:pPr algn="ctr"/>
            <a:r>
              <a:rPr lang="zh-CN" altLang="en-US" dirty="0">
                <a:solidFill>
                  <a:schemeClr val="bg1"/>
                </a:solidFill>
              </a:rPr>
              <a:t>物流管理系统工具</a:t>
            </a:r>
            <a:endParaRPr lang="zh-CN" altLang="en-US" dirty="0">
              <a:solidFill>
                <a:schemeClr val="bg1"/>
              </a:solidFill>
            </a:endParaRPr>
          </a:p>
        </p:txBody>
      </p:sp>
      <p:sp>
        <p:nvSpPr>
          <p:cNvPr id="124" name="TextBox 5"/>
          <p:cNvSpPr txBox="1"/>
          <p:nvPr/>
        </p:nvSpPr>
        <p:spPr>
          <a:xfrm>
            <a:off x="2417422" y="19528302"/>
            <a:ext cx="4107449" cy="369332"/>
          </a:xfrm>
          <a:prstGeom prst="rect">
            <a:avLst/>
          </a:prstGeom>
          <a:noFill/>
        </p:spPr>
        <p:txBody>
          <a:bodyPr wrap="square" rtlCol="0">
            <a:spAutoFit/>
          </a:bodyPr>
          <a:lstStyle/>
          <a:p>
            <a:r>
              <a:rPr lang="en-US" altLang="zh-CN" b="1" dirty="0" err="1">
                <a:latin typeface="+mn-ea"/>
              </a:rPr>
              <a:t>iEQMS</a:t>
            </a:r>
            <a:r>
              <a:rPr lang="zh-CN" altLang="en-US" b="1" dirty="0">
                <a:latin typeface="+mn-ea"/>
              </a:rPr>
              <a:t>投产早期质量管理系统</a:t>
            </a:r>
            <a:endParaRPr lang="zh-CN" altLang="en-US" b="1" dirty="0"/>
          </a:p>
        </p:txBody>
      </p:sp>
      <p:sp>
        <p:nvSpPr>
          <p:cNvPr id="125" name="TextBox 6"/>
          <p:cNvSpPr txBox="1"/>
          <p:nvPr/>
        </p:nvSpPr>
        <p:spPr>
          <a:xfrm>
            <a:off x="2507133" y="19959386"/>
            <a:ext cx="4105844" cy="2292935"/>
          </a:xfrm>
          <a:prstGeom prst="rect">
            <a:avLst/>
          </a:prstGeom>
          <a:noFill/>
        </p:spPr>
        <p:txBody>
          <a:bodyPr wrap="square" rtlCol="0">
            <a:spAutoFit/>
          </a:bodyPr>
          <a:lstStyle/>
          <a:p>
            <a:r>
              <a:rPr lang="en-US" altLang="zh-CN" sz="1100" dirty="0" err="1"/>
              <a:t>iEQMS</a:t>
            </a:r>
            <a:r>
              <a:rPr lang="zh-CN" altLang="en-US" sz="1100" dirty="0"/>
              <a:t>投产早期质量管理系统，从汽车行业引入工业电气行业，参照通用汽车早期遏制（</a:t>
            </a:r>
            <a:r>
              <a:rPr lang="en-US" altLang="zh-CN" sz="1100" dirty="0"/>
              <a:t>GP12</a:t>
            </a:r>
            <a:r>
              <a:rPr lang="zh-CN" altLang="en-US" sz="1100" dirty="0"/>
              <a:t>）标准为依据，设计并研发的质量管理系统。</a:t>
            </a:r>
            <a:endParaRPr lang="zh-CN" altLang="en-US" sz="1100" dirty="0"/>
          </a:p>
          <a:p>
            <a:r>
              <a:rPr lang="zh-CN" altLang="en-US" sz="1100" dirty="0"/>
              <a:t>包括员工认证、质量报警与解锁、质量反馈与响应、不良品遏制与处理、操作指导书、质量问题</a:t>
            </a:r>
            <a:r>
              <a:rPr lang="en-US" altLang="zh-CN" sz="1100" dirty="0"/>
              <a:t>8D</a:t>
            </a:r>
            <a:r>
              <a:rPr lang="zh-CN" altLang="en-US" sz="1100" dirty="0"/>
              <a:t>报告、质量报表、目视化看板等模块。用于发生严重质量问题、新产品投产试制、以及新产品批产前期的质量管控。</a:t>
            </a:r>
            <a:endParaRPr lang="zh-CN" altLang="en-US" sz="1100" dirty="0"/>
          </a:p>
          <a:p>
            <a:r>
              <a:rPr lang="zh-CN" altLang="en-US" sz="1100" dirty="0"/>
              <a:t>通过投产早期质量管理系统的实施，满足投产早期质量管控及质量记录，通过系统很容易追溯产品的流向、存储过程、时间和地点，以便于职责分明，查处有据，可以极大加强职工的责任感。从而真正达到发现问题，遏制问题，采取长期措施，减少批产时的批量缺陷，保证批量生产的首次合格率的目标。</a:t>
            </a:r>
            <a:endParaRPr lang="zh-CN" altLang="en-US" sz="1100" dirty="0"/>
          </a:p>
          <a:p>
            <a:endParaRPr lang="zh-CN" altLang="en-US" sz="1100" dirty="0"/>
          </a:p>
        </p:txBody>
      </p:sp>
      <p:pic>
        <p:nvPicPr>
          <p:cNvPr id="126" name="图片 125"/>
          <p:cNvPicPr>
            <a:picLocks noChangeAspect="1"/>
          </p:cNvPicPr>
          <p:nvPr/>
        </p:nvPicPr>
        <p:blipFill>
          <a:blip r:embed="rId12"/>
          <a:stretch>
            <a:fillRect/>
          </a:stretch>
        </p:blipFill>
        <p:spPr>
          <a:xfrm>
            <a:off x="246609" y="19928520"/>
            <a:ext cx="2072429" cy="1116741"/>
          </a:xfrm>
          <a:prstGeom prst="rect">
            <a:avLst/>
          </a:prstGeom>
        </p:spPr>
      </p:pic>
      <p:pic>
        <p:nvPicPr>
          <p:cNvPr id="127" name="图片 126"/>
          <p:cNvPicPr>
            <a:picLocks noChangeAspect="1"/>
          </p:cNvPicPr>
          <p:nvPr/>
        </p:nvPicPr>
        <p:blipFill>
          <a:blip r:embed="rId13"/>
          <a:stretch>
            <a:fillRect/>
          </a:stretch>
        </p:blipFill>
        <p:spPr>
          <a:xfrm>
            <a:off x="923872" y="20541419"/>
            <a:ext cx="1414286" cy="1440000"/>
          </a:xfrm>
          <a:prstGeom prst="rect">
            <a:avLst/>
          </a:prstGeom>
        </p:spPr>
      </p:pic>
      <p:sp>
        <p:nvSpPr>
          <p:cNvPr id="128" name="TextBox 5"/>
          <p:cNvSpPr txBox="1"/>
          <p:nvPr/>
        </p:nvSpPr>
        <p:spPr>
          <a:xfrm>
            <a:off x="2582198" y="16431548"/>
            <a:ext cx="4107449" cy="369332"/>
          </a:xfrm>
          <a:prstGeom prst="rect">
            <a:avLst/>
          </a:prstGeom>
          <a:noFill/>
        </p:spPr>
        <p:txBody>
          <a:bodyPr wrap="square" rtlCol="0">
            <a:spAutoFit/>
          </a:bodyPr>
          <a:lstStyle/>
          <a:p>
            <a:r>
              <a:rPr lang="en-US" altLang="zh-CN" b="1" dirty="0">
                <a:latin typeface="+mn-ea"/>
              </a:rPr>
              <a:t>DISPT AGV</a:t>
            </a:r>
            <a:r>
              <a:rPr lang="zh-CN" altLang="en-US" b="1" dirty="0">
                <a:latin typeface="+mn-ea"/>
              </a:rPr>
              <a:t>调度系统</a:t>
            </a:r>
            <a:endParaRPr lang="zh-CN" altLang="en-US" b="1" dirty="0"/>
          </a:p>
        </p:txBody>
      </p:sp>
      <p:sp>
        <p:nvSpPr>
          <p:cNvPr id="129" name="TextBox 6"/>
          <p:cNvSpPr txBox="1"/>
          <p:nvPr/>
        </p:nvSpPr>
        <p:spPr>
          <a:xfrm>
            <a:off x="2583804" y="16800839"/>
            <a:ext cx="4105844" cy="1446550"/>
          </a:xfrm>
          <a:prstGeom prst="rect">
            <a:avLst/>
          </a:prstGeom>
          <a:noFill/>
        </p:spPr>
        <p:txBody>
          <a:bodyPr wrap="square" rtlCol="0">
            <a:spAutoFit/>
          </a:bodyPr>
          <a:lstStyle/>
          <a:p>
            <a:r>
              <a:rPr lang="en-US" altLang="zh-CN" sz="1100" dirty="0"/>
              <a:t>SFPFS-DISPT AGV</a:t>
            </a:r>
            <a:r>
              <a:rPr lang="zh-CN" altLang="en-US" sz="1100" dirty="0"/>
              <a:t>调度系统，是一套集中监控，能同时对多台</a:t>
            </a:r>
            <a:r>
              <a:rPr lang="en-US" altLang="zh-CN" sz="1100" dirty="0"/>
              <a:t>AGV</a:t>
            </a:r>
            <a:r>
              <a:rPr lang="zh-CN" altLang="en-US" sz="1100" dirty="0"/>
              <a:t>机器人进行任务指派、调度协同和交通管制，实现了无人化的多机完美配合，协同作业的系统。可以从系统界面实时的了解每台受控</a:t>
            </a:r>
            <a:r>
              <a:rPr lang="en-US" altLang="zh-CN" sz="1100" dirty="0"/>
              <a:t>AGV</a:t>
            </a:r>
            <a:r>
              <a:rPr lang="zh-CN" altLang="en-US" sz="1100" dirty="0"/>
              <a:t>的设备状态、位置、工作状态等情况。</a:t>
            </a:r>
            <a:endParaRPr lang="zh-CN" altLang="en-US" sz="1100" dirty="0"/>
          </a:p>
          <a:p>
            <a:r>
              <a:rPr lang="zh-CN" altLang="en-US" sz="1100" dirty="0"/>
              <a:t>使用机械式设备，还可以通过手动方式呼叫空闲</a:t>
            </a:r>
            <a:r>
              <a:rPr lang="en-US" altLang="zh-CN" sz="1100" dirty="0"/>
              <a:t>AGV</a:t>
            </a:r>
            <a:r>
              <a:rPr lang="zh-CN" altLang="en-US" sz="1100" dirty="0"/>
              <a:t>分配任务。</a:t>
            </a:r>
            <a:endParaRPr lang="zh-CN" altLang="en-US" sz="1100" dirty="0"/>
          </a:p>
          <a:p>
            <a:r>
              <a:rPr lang="zh-CN" altLang="en-US" sz="1100" dirty="0"/>
              <a:t>通过与</a:t>
            </a:r>
            <a:r>
              <a:rPr lang="en-US" altLang="zh-CN" sz="1100" dirty="0"/>
              <a:t>WMS</a:t>
            </a:r>
            <a:r>
              <a:rPr lang="zh-CN" altLang="en-US" sz="1100" dirty="0"/>
              <a:t>、</a:t>
            </a:r>
            <a:r>
              <a:rPr lang="en-US" altLang="zh-CN" sz="1100" dirty="0"/>
              <a:t>E-CALL</a:t>
            </a:r>
            <a:r>
              <a:rPr lang="zh-CN" altLang="en-US" sz="1100" dirty="0"/>
              <a:t>系统的集成，实现物料配送的及时化、无人化，提高了管理效率和生产效率。</a:t>
            </a:r>
            <a:endParaRPr lang="zh-CN" altLang="en-US" sz="1100" dirty="0"/>
          </a:p>
          <a:p>
            <a:endParaRPr lang="zh-CN" altLang="en-US" sz="1100" dirty="0"/>
          </a:p>
        </p:txBody>
      </p:sp>
      <p:pic>
        <p:nvPicPr>
          <p:cNvPr id="130" name="图片 129"/>
          <p:cNvPicPr>
            <a:picLocks noChangeAspect="1"/>
          </p:cNvPicPr>
          <p:nvPr/>
        </p:nvPicPr>
        <p:blipFill>
          <a:blip r:embed="rId14"/>
          <a:stretch>
            <a:fillRect/>
          </a:stretch>
        </p:blipFill>
        <p:spPr>
          <a:xfrm>
            <a:off x="475492" y="16800839"/>
            <a:ext cx="2106705" cy="1334513"/>
          </a:xfrm>
          <a:prstGeom prst="rect">
            <a:avLst/>
          </a:prstGeom>
        </p:spPr>
      </p:pic>
      <p:pic>
        <p:nvPicPr>
          <p:cNvPr id="131" name="Picture 5" descr="2012-05-14_13-56-36_8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6233" y="17803983"/>
            <a:ext cx="1625965" cy="10318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2" name="文本框 131"/>
          <p:cNvSpPr txBox="1"/>
          <p:nvPr/>
        </p:nvSpPr>
        <p:spPr>
          <a:xfrm>
            <a:off x="82563" y="18997384"/>
            <a:ext cx="6614897" cy="369332"/>
          </a:xfrm>
          <a:prstGeom prst="rect">
            <a:avLst/>
          </a:prstGeom>
          <a:solidFill>
            <a:schemeClr val="accent1">
              <a:lumMod val="75000"/>
            </a:schemeClr>
          </a:solidFill>
        </p:spPr>
        <p:txBody>
          <a:bodyPr wrap="square" rtlCol="0">
            <a:spAutoFit/>
          </a:bodyPr>
          <a:lstStyle/>
          <a:p>
            <a:pPr algn="ctr"/>
            <a:r>
              <a:rPr lang="zh-CN" altLang="en-US" dirty="0">
                <a:solidFill>
                  <a:schemeClr val="bg1"/>
                </a:solidFill>
              </a:rPr>
              <a:t>质量管理工具</a:t>
            </a:r>
            <a:endParaRPr lang="zh-CN" altLang="en-US" dirty="0">
              <a:solidFill>
                <a:schemeClr val="bg1"/>
              </a:solidFill>
            </a:endParaRPr>
          </a:p>
        </p:txBody>
      </p:sp>
      <p:sp>
        <p:nvSpPr>
          <p:cNvPr id="48" name="矩形 47"/>
          <p:cNvSpPr/>
          <p:nvPr/>
        </p:nvSpPr>
        <p:spPr>
          <a:xfrm>
            <a:off x="35262" y="22114682"/>
            <a:ext cx="6640063" cy="241476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TextBox 5"/>
          <p:cNvSpPr txBox="1"/>
          <p:nvPr/>
        </p:nvSpPr>
        <p:spPr>
          <a:xfrm>
            <a:off x="2219947" y="22144796"/>
            <a:ext cx="4107449" cy="369332"/>
          </a:xfrm>
          <a:prstGeom prst="rect">
            <a:avLst/>
          </a:prstGeom>
          <a:noFill/>
        </p:spPr>
        <p:txBody>
          <a:bodyPr wrap="square" rtlCol="0">
            <a:spAutoFit/>
          </a:bodyPr>
          <a:lstStyle/>
          <a:p>
            <a:r>
              <a:rPr lang="en-US" altLang="zh-CN" b="1" dirty="0">
                <a:latin typeface="+mn-ea"/>
              </a:rPr>
              <a:t>Trace</a:t>
            </a:r>
            <a:r>
              <a:rPr lang="zh-CN" altLang="en-US" b="1" dirty="0">
                <a:latin typeface="+mn-ea"/>
              </a:rPr>
              <a:t>追溯系统</a:t>
            </a:r>
            <a:endParaRPr lang="zh-CN" altLang="en-US" b="1" dirty="0">
              <a:latin typeface="+mn-ea"/>
            </a:endParaRPr>
          </a:p>
        </p:txBody>
      </p:sp>
      <p:sp>
        <p:nvSpPr>
          <p:cNvPr id="99" name="TextBox 6"/>
          <p:cNvSpPr txBox="1"/>
          <p:nvPr/>
        </p:nvSpPr>
        <p:spPr>
          <a:xfrm>
            <a:off x="2221553" y="22510277"/>
            <a:ext cx="4105844" cy="1785104"/>
          </a:xfrm>
          <a:prstGeom prst="rect">
            <a:avLst/>
          </a:prstGeom>
          <a:noFill/>
        </p:spPr>
        <p:txBody>
          <a:bodyPr wrap="square" rtlCol="0">
            <a:spAutoFit/>
          </a:bodyPr>
          <a:lstStyle/>
          <a:p>
            <a:r>
              <a:rPr lang="en-US" altLang="zh-CN" sz="1100" dirty="0"/>
              <a:t>Trace</a:t>
            </a:r>
            <a:r>
              <a:rPr lang="zh-CN" altLang="en-US" sz="1100" dirty="0"/>
              <a:t>追溯系统，是制造执行系统的主要功能模块。从物料入库开始至成品发运的整个生产、物流过程中，记录物料信息、生产过程信息、检验信息等，并记录问题、操作者、检验者等信息。依据记录的追溯信息，可以进行分析汇总，并可多维度的进行正向和反向的信息追溯，明确状态，职责分明，查处有据，可以加强员工的责任感。</a:t>
            </a:r>
            <a:endParaRPr lang="zh-CN" altLang="en-US" sz="1100" dirty="0"/>
          </a:p>
          <a:p>
            <a:r>
              <a:rPr lang="zh-CN" altLang="en-US" sz="1100" dirty="0"/>
              <a:t>通过全面采用条码，扫描终端，集成生产、测试设备，建立标准化作业流程，实现全流程的产品生产追溯、质量追溯，提升整个管理水平，提高管理效率，符合国家强制标准，实施缺陷召回，提升企业形象。</a:t>
            </a:r>
            <a:endParaRPr lang="zh-CN" altLang="en-US" sz="1100" dirty="0"/>
          </a:p>
        </p:txBody>
      </p:sp>
      <p:pic>
        <p:nvPicPr>
          <p:cNvPr id="104" name="图片 103"/>
          <p:cNvPicPr>
            <a:picLocks noChangeAspect="1"/>
          </p:cNvPicPr>
          <p:nvPr/>
        </p:nvPicPr>
        <p:blipFill>
          <a:blip r:embed="rId16"/>
          <a:stretch>
            <a:fillRect/>
          </a:stretch>
        </p:blipFill>
        <p:spPr>
          <a:xfrm>
            <a:off x="113241" y="22510277"/>
            <a:ext cx="2106705" cy="989528"/>
          </a:xfrm>
          <a:prstGeom prst="rect">
            <a:avLst/>
          </a:prstGeom>
        </p:spPr>
      </p:pic>
      <p:pic>
        <p:nvPicPr>
          <p:cNvPr id="105" name="图片 104"/>
          <p:cNvPicPr>
            <a:picLocks noChangeAspect="1"/>
          </p:cNvPicPr>
          <p:nvPr/>
        </p:nvPicPr>
        <p:blipFill>
          <a:blip r:embed="rId17"/>
          <a:stretch>
            <a:fillRect/>
          </a:stretch>
        </p:blipFill>
        <p:spPr>
          <a:xfrm>
            <a:off x="334651" y="23365102"/>
            <a:ext cx="1885295" cy="11250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circle(in)">
                                      <p:cBhvr>
                                        <p:cTn id="12" dur="2000"/>
                                        <p:tgtEl>
                                          <p:spTgt spid="106"/>
                                        </p:tgtEl>
                                      </p:cBhvr>
                                    </p:animEffect>
                                  </p:childTnLst>
                                  <p:subTnLst>
                                    <p:set>
                                      <p:cBhvr override="childStyle">
                                        <p:cTn dur="1" fill="hold" display="0" masterRel="nextClick" afterEffect="1"/>
                                        <p:tgtEl>
                                          <p:spTgt spid="10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5478194"/>
            <a:ext cx="6858000" cy="266060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TextBox 5"/>
          <p:cNvSpPr txBox="1"/>
          <p:nvPr/>
        </p:nvSpPr>
        <p:spPr>
          <a:xfrm>
            <a:off x="235651" y="640240"/>
            <a:ext cx="412379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TPM</a:t>
            </a:r>
            <a:r>
              <a:rPr kumimoji="0" lang="zh-CN" altLang="en-US" sz="1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设备管理系统</a:t>
            </a:r>
            <a:endParaRPr kumimoji="0" lang="zh-CN" altLang="en-US" sz="1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3" name="TextBox 6"/>
          <p:cNvSpPr txBox="1"/>
          <p:nvPr/>
        </p:nvSpPr>
        <p:spPr>
          <a:xfrm>
            <a:off x="0" y="1126608"/>
            <a:ext cx="4123797" cy="212365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TPM</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是全员生产维护（ </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Total Productive Maintenance </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）的缩写，是自主研发的全员参与的设备维修体系系统模块，涵盖</a:t>
            </a:r>
            <a:r>
              <a:rPr lang="zh-CN" altLang="en-US" sz="1100" dirty="0">
                <a:solidFill>
                  <a:prstClr val="black"/>
                </a:solidFill>
                <a:latin typeface="Calibri" panose="020F0502020204030204"/>
                <a:ea typeface="等线" panose="02010600030101010101" pitchFamily="2" charset="-122"/>
              </a:rPr>
              <a:t>设备采购、登记录入、转移、点检、维修、保养、巡检、盘点、报废，备品备件出入库等管理，覆盖设备全生命周期的管理</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包括事后维修、定期校验、预防维护、生产维护，利用维护保养计划提醒、派工的电子化操作，提升维护保养的及时性、达成率，降低设备发生故障的机率，提高企业利润、降低成本。</a:t>
            </a:r>
            <a:endPar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实现电脑、平板等多种接入方式，方便用户及时、高效地操作处理。全面实现设备效率、维护保养的电子化、网络化、智能化，更加及时有效地反应设备运行情况。</a:t>
            </a:r>
            <a:endPar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通过与</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ANDON</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系统的集成，实现现场生产、设备状态的全可视化，提供实时数据信息，有助于提升现场管理水平。</a:t>
            </a:r>
            <a:endPar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pic>
        <p:nvPicPr>
          <p:cNvPr id="14" name="图片 13"/>
          <p:cNvPicPr>
            <a:picLocks noChangeAspect="1"/>
          </p:cNvPicPr>
          <p:nvPr/>
        </p:nvPicPr>
        <p:blipFill>
          <a:blip r:embed="rId1"/>
          <a:stretch>
            <a:fillRect/>
          </a:stretch>
        </p:blipFill>
        <p:spPr>
          <a:xfrm>
            <a:off x="4359448" y="1005722"/>
            <a:ext cx="2024400" cy="974254"/>
          </a:xfrm>
          <a:prstGeom prst="rect">
            <a:avLst/>
          </a:prstGeom>
        </p:spPr>
      </p:pic>
      <p:pic>
        <p:nvPicPr>
          <p:cNvPr id="15" name="图片 14"/>
          <p:cNvPicPr>
            <a:picLocks noChangeAspect="1"/>
          </p:cNvPicPr>
          <p:nvPr/>
        </p:nvPicPr>
        <p:blipFill>
          <a:blip r:embed="rId2"/>
          <a:stretch>
            <a:fillRect/>
          </a:stretch>
        </p:blipFill>
        <p:spPr>
          <a:xfrm>
            <a:off x="4365017" y="1704579"/>
            <a:ext cx="1414289" cy="1440000"/>
          </a:xfrm>
          <a:prstGeom prst="rect">
            <a:avLst/>
          </a:prstGeom>
        </p:spPr>
      </p:pic>
      <p:sp>
        <p:nvSpPr>
          <p:cNvPr id="16" name="文本框 15"/>
          <p:cNvSpPr txBox="1"/>
          <p:nvPr/>
        </p:nvSpPr>
        <p:spPr>
          <a:xfrm>
            <a:off x="1606" y="194872"/>
            <a:ext cx="6856394" cy="369332"/>
          </a:xfrm>
          <a:prstGeom prst="rect">
            <a:avLst/>
          </a:prstGeom>
          <a:solidFill>
            <a:schemeClr val="accent1">
              <a:lumMod val="7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设备、维修管理工具</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7" name="TextBox 5"/>
          <p:cNvSpPr txBox="1"/>
          <p:nvPr/>
        </p:nvSpPr>
        <p:spPr>
          <a:xfrm>
            <a:off x="2485016" y="5593368"/>
            <a:ext cx="410744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err="1">
                <a:ln>
                  <a:noFill/>
                </a:ln>
                <a:solidFill>
                  <a:prstClr val="black"/>
                </a:solidFill>
                <a:effectLst/>
                <a:uLnTx/>
                <a:uFillTx/>
                <a:latin typeface="等线" panose="02010600030101010101" pitchFamily="2" charset="-122"/>
                <a:ea typeface="等线" panose="02010600030101010101" pitchFamily="2" charset="-122"/>
                <a:cs typeface="+mn-cs"/>
              </a:rPr>
              <a:t>i_Tools</a:t>
            </a:r>
            <a:r>
              <a:rPr kumimoji="0" lang="zh-CN" altLang="en-US" sz="1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工装夹具管理系统</a:t>
            </a:r>
            <a:endParaRPr kumimoji="0" lang="zh-CN" altLang="en-US" sz="1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8" name="TextBox 6"/>
          <p:cNvSpPr txBox="1"/>
          <p:nvPr/>
        </p:nvSpPr>
        <p:spPr>
          <a:xfrm>
            <a:off x="2498936" y="5958849"/>
            <a:ext cx="4105844"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i_Tools</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工装夹具管理系统，是自主研发的，用于企业管理工装夹具的系统，对于工装夹具的状态、版本、使用寿命进行管控，完善工装夹具信息化管理，实现工装夹具的追溯管理。</a:t>
            </a:r>
            <a:endPar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通过全面采用条码、扫描终端，建立标准化作业流程，提高效率，减少差错率，实现工装夹具管理水平的提升、降低成本。</a:t>
            </a:r>
            <a:endPar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通过集成加工设备，可以实时、准确的获取管控信息。</a:t>
            </a:r>
            <a:endPar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通过与</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MES</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APS</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系统的集成，工装夹具实时状态信息用于</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MES</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APS</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系统，提升实时性。</a:t>
            </a:r>
            <a:endPar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9" name="TextBox 5"/>
          <p:cNvSpPr txBox="1"/>
          <p:nvPr/>
        </p:nvSpPr>
        <p:spPr>
          <a:xfrm>
            <a:off x="-4445" y="8675299"/>
            <a:ext cx="412379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err="1">
                <a:ln>
                  <a:noFill/>
                </a:ln>
                <a:solidFill>
                  <a:prstClr val="black"/>
                </a:solidFill>
                <a:effectLst/>
                <a:uLnTx/>
                <a:uFillTx/>
                <a:latin typeface="等线" panose="02010600030101010101" pitchFamily="2" charset="-122"/>
                <a:ea typeface="等线" panose="02010600030101010101" pitchFamily="2" charset="-122"/>
                <a:cs typeface="+mn-cs"/>
              </a:rPr>
              <a:t>iMtooling</a:t>
            </a:r>
            <a:r>
              <a:rPr kumimoji="0" lang="zh-CN" altLang="en-US" sz="1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刀具管理系统</a:t>
            </a:r>
            <a:endParaRPr kumimoji="0" lang="zh-CN" altLang="en-US" sz="1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0" name="TextBox 6"/>
          <p:cNvSpPr txBox="1"/>
          <p:nvPr/>
        </p:nvSpPr>
        <p:spPr>
          <a:xfrm>
            <a:off x="161521" y="9192187"/>
            <a:ext cx="4123797"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iMtooling</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刀具管理系统，是自主研发的，用于企业管理刀具的系统，对于刀具的状态、版本、使用寿命进行管控，完善刀具信息化管理，实现刀具的追溯管理。</a:t>
            </a:r>
            <a:endPar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通过全面采用条码、扫描终端，集成加工设备，使用设备数控系统，控制刀具的防错、管控等，建立标准化作业流程，提高效率，减少差错率，实现刀具管理水平的提升、降低成本。</a:t>
            </a:r>
            <a:endPar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通过与</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MES</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APS</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系统的集成，刀具实时状态信息用于</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MES</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APS</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系统，提升实时性。</a:t>
            </a:r>
            <a:endPar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pic>
        <p:nvPicPr>
          <p:cNvPr id="21" name="图片 20"/>
          <p:cNvPicPr>
            <a:picLocks noChangeAspect="1"/>
          </p:cNvPicPr>
          <p:nvPr/>
        </p:nvPicPr>
        <p:blipFill>
          <a:blip r:embed="rId3"/>
          <a:stretch>
            <a:fillRect/>
          </a:stretch>
        </p:blipFill>
        <p:spPr>
          <a:xfrm>
            <a:off x="386661" y="5962822"/>
            <a:ext cx="1638257" cy="1756369"/>
          </a:xfrm>
          <a:prstGeom prst="rect">
            <a:avLst/>
          </a:prstGeom>
        </p:spPr>
      </p:pic>
      <p:pic>
        <p:nvPicPr>
          <p:cNvPr id="22" name="图片 21"/>
          <p:cNvPicPr>
            <a:picLocks noChangeAspect="1"/>
          </p:cNvPicPr>
          <p:nvPr/>
        </p:nvPicPr>
        <p:blipFill>
          <a:blip r:embed="rId4"/>
          <a:stretch>
            <a:fillRect/>
          </a:stretch>
        </p:blipFill>
        <p:spPr>
          <a:xfrm>
            <a:off x="1618427" y="7312823"/>
            <a:ext cx="878902" cy="727033"/>
          </a:xfrm>
          <a:prstGeom prst="rect">
            <a:avLst/>
          </a:prstGeom>
        </p:spPr>
      </p:pic>
      <p:pic>
        <p:nvPicPr>
          <p:cNvPr id="23" name="图片 22"/>
          <p:cNvPicPr>
            <a:picLocks noChangeAspect="1"/>
          </p:cNvPicPr>
          <p:nvPr/>
        </p:nvPicPr>
        <p:blipFill>
          <a:blip r:embed="rId5"/>
          <a:stretch>
            <a:fillRect/>
          </a:stretch>
        </p:blipFill>
        <p:spPr>
          <a:xfrm>
            <a:off x="4437534" y="9044995"/>
            <a:ext cx="2060925" cy="831713"/>
          </a:xfrm>
          <a:prstGeom prst="rect">
            <a:avLst/>
          </a:prstGeom>
        </p:spPr>
      </p:pic>
      <p:pic>
        <p:nvPicPr>
          <p:cNvPr id="24" name="图片 23"/>
          <p:cNvPicPr>
            <a:picLocks noChangeAspect="1"/>
          </p:cNvPicPr>
          <p:nvPr/>
        </p:nvPicPr>
        <p:blipFill>
          <a:blip r:embed="rId6"/>
          <a:stretch>
            <a:fillRect/>
          </a:stretch>
        </p:blipFill>
        <p:spPr>
          <a:xfrm>
            <a:off x="4448444" y="9896521"/>
            <a:ext cx="1632952" cy="1205141"/>
          </a:xfrm>
          <a:prstGeom prst="rect">
            <a:avLst/>
          </a:prstGeom>
        </p:spPr>
      </p:pic>
      <p:pic>
        <p:nvPicPr>
          <p:cNvPr id="28" name="图片 27"/>
          <p:cNvPicPr>
            <a:picLocks noChangeAspect="1"/>
          </p:cNvPicPr>
          <p:nvPr/>
        </p:nvPicPr>
        <p:blipFill>
          <a:blip r:embed="rId7"/>
          <a:stretch>
            <a:fillRect/>
          </a:stretch>
        </p:blipFill>
        <p:spPr>
          <a:xfrm>
            <a:off x="595190" y="3722346"/>
            <a:ext cx="2925376" cy="1021231"/>
          </a:xfrm>
          <a:prstGeom prst="rect">
            <a:avLst/>
          </a:prstGeom>
        </p:spPr>
      </p:pic>
      <p:pic>
        <p:nvPicPr>
          <p:cNvPr id="29" name="图片 28"/>
          <p:cNvPicPr>
            <a:picLocks noChangeAspect="1"/>
          </p:cNvPicPr>
          <p:nvPr/>
        </p:nvPicPr>
        <p:blipFill>
          <a:blip r:embed="rId8"/>
          <a:stretch>
            <a:fillRect/>
          </a:stretch>
        </p:blipFill>
        <p:spPr>
          <a:xfrm>
            <a:off x="3916190" y="3515270"/>
            <a:ext cx="2688590" cy="14399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a:stretch>
            <a:fillRect/>
          </a:stretch>
        </p:blipFill>
        <p:spPr>
          <a:xfrm>
            <a:off x="137921" y="20505729"/>
            <a:ext cx="6720079" cy="3546374"/>
          </a:xfrm>
          <a:prstGeom prst="rect">
            <a:avLst/>
          </a:prstGeom>
        </p:spPr>
      </p:pic>
      <p:pic>
        <p:nvPicPr>
          <p:cNvPr id="4" name="图片 3"/>
          <p:cNvPicPr>
            <a:picLocks noChangeAspect="1"/>
          </p:cNvPicPr>
          <p:nvPr/>
        </p:nvPicPr>
        <p:blipFill>
          <a:blip r:embed="rId2"/>
          <a:stretch>
            <a:fillRect/>
          </a:stretch>
        </p:blipFill>
        <p:spPr>
          <a:xfrm>
            <a:off x="137921" y="497049"/>
            <a:ext cx="3527398" cy="2137857"/>
          </a:xfrm>
          <a:prstGeom prst="rect">
            <a:avLst/>
          </a:prstGeom>
        </p:spPr>
      </p:pic>
      <p:sp>
        <p:nvSpPr>
          <p:cNvPr id="6" name="文本框 5"/>
          <p:cNvSpPr txBox="1"/>
          <p:nvPr/>
        </p:nvSpPr>
        <p:spPr>
          <a:xfrm>
            <a:off x="152571" y="14410958"/>
            <a:ext cx="6561273" cy="938719"/>
          </a:xfrm>
          <a:prstGeom prst="rect">
            <a:avLst/>
          </a:prstGeom>
          <a:noFill/>
        </p:spPr>
        <p:txBody>
          <a:bodyPr wrap="square" rtlCol="0">
            <a:spAutoFit/>
          </a:bodyPr>
          <a:lstStyle/>
          <a:p>
            <a:pPr marL="285750" indent="-285750">
              <a:buFont typeface="Wingdings" panose="05000000000000000000" pitchFamily="2" charset="2"/>
              <a:buChar char="l"/>
            </a:pPr>
            <a:r>
              <a:rPr lang="zh-CN" altLang="en-US" sz="1100" dirty="0"/>
              <a:t>订单评审：生产订单、附件订单、预装件订单</a:t>
            </a:r>
            <a:r>
              <a:rPr lang="en-US" altLang="zh-CN" sz="1100" dirty="0"/>
              <a:t>……</a:t>
            </a:r>
            <a:endParaRPr lang="en-US" altLang="zh-CN" sz="1100" dirty="0"/>
          </a:p>
          <a:p>
            <a:pPr marL="285750" indent="-285750">
              <a:buFont typeface="Wingdings" panose="05000000000000000000" pitchFamily="2" charset="2"/>
              <a:buChar char="l"/>
            </a:pPr>
            <a:r>
              <a:rPr lang="zh-CN" altLang="en-US" sz="1100" dirty="0"/>
              <a:t>资源管理：产能资源、产线资源、机器设备资源、劳动力、标准节拍工时、齐套欠料</a:t>
            </a:r>
            <a:r>
              <a:rPr lang="en-US" altLang="zh-CN" sz="1100" dirty="0"/>
              <a:t>……</a:t>
            </a:r>
            <a:endParaRPr lang="en-US" altLang="zh-CN" sz="1100" dirty="0"/>
          </a:p>
          <a:p>
            <a:pPr marL="285750" indent="-285750">
              <a:buFont typeface="Wingdings" panose="05000000000000000000" pitchFamily="2" charset="2"/>
              <a:buChar char="l"/>
            </a:pPr>
            <a:r>
              <a:rPr lang="zh-CN" altLang="en-US" sz="1100" dirty="0"/>
              <a:t>多品种多工序的生产计划排程，可采用</a:t>
            </a:r>
            <a:r>
              <a:rPr lang="en-US" altLang="zh-CN" sz="1100" dirty="0"/>
              <a:t>APS+ERP+MES</a:t>
            </a:r>
            <a:r>
              <a:rPr lang="zh-CN" altLang="en-US" sz="1100" dirty="0"/>
              <a:t>模式的集中排产或分层排产</a:t>
            </a:r>
            <a:endParaRPr lang="en-US" altLang="zh-CN" sz="1100" dirty="0"/>
          </a:p>
          <a:p>
            <a:pPr marL="285750" indent="-285750">
              <a:buFont typeface="Wingdings" panose="05000000000000000000" pitchFamily="2" charset="2"/>
              <a:buChar char="l"/>
            </a:pPr>
            <a:r>
              <a:rPr lang="zh-CN" altLang="en-US" sz="1100" dirty="0"/>
              <a:t>考虑设备和人员的负荷，精确安排工厂中的每一台设备和每一个人员未来日程作业</a:t>
            </a:r>
            <a:endParaRPr lang="en-US" altLang="zh-CN" sz="1100" dirty="0"/>
          </a:p>
          <a:p>
            <a:pPr marL="285750" indent="-285750">
              <a:buFont typeface="Wingdings" panose="05000000000000000000" pitchFamily="2" charset="2"/>
              <a:buChar char="l"/>
            </a:pPr>
            <a:r>
              <a:rPr lang="zh-CN" altLang="en-US" sz="1100" dirty="0"/>
              <a:t>订单的滚动预测，生产</a:t>
            </a:r>
            <a:r>
              <a:rPr lang="en-US" altLang="zh-CN" sz="1100" dirty="0"/>
              <a:t>.</a:t>
            </a:r>
            <a:r>
              <a:rPr lang="zh-CN" altLang="en-US" sz="1100" dirty="0"/>
              <a:t>采购的可视化排程，缩短制造提前期，消减库存，提高客户交货期的遵守率</a:t>
            </a:r>
            <a:endParaRPr lang="zh-CN" altLang="en-US" sz="1100" dirty="0"/>
          </a:p>
        </p:txBody>
      </p:sp>
      <p:pic>
        <p:nvPicPr>
          <p:cNvPr id="10" name="图片 9"/>
          <p:cNvPicPr>
            <a:picLocks noChangeAspect="1"/>
          </p:cNvPicPr>
          <p:nvPr/>
        </p:nvPicPr>
        <p:blipFill>
          <a:blip r:embed="rId3"/>
          <a:stretch>
            <a:fillRect/>
          </a:stretch>
        </p:blipFill>
        <p:spPr>
          <a:xfrm>
            <a:off x="3734974" y="689564"/>
            <a:ext cx="2978870" cy="2030071"/>
          </a:xfrm>
          <a:prstGeom prst="rect">
            <a:avLst/>
          </a:prstGeom>
        </p:spPr>
      </p:pic>
      <p:sp>
        <p:nvSpPr>
          <p:cNvPr id="13" name="文本框 12"/>
          <p:cNvSpPr txBox="1"/>
          <p:nvPr/>
        </p:nvSpPr>
        <p:spPr>
          <a:xfrm>
            <a:off x="3826159" y="364129"/>
            <a:ext cx="2978870" cy="367645"/>
          </a:xfrm>
          <a:prstGeom prst="rect">
            <a:avLst/>
          </a:prstGeom>
          <a:noFill/>
        </p:spPr>
        <p:txBody>
          <a:bodyPr wrap="square" rtlCol="0">
            <a:spAutoFit/>
          </a:bodyPr>
          <a:lstStyle/>
          <a:p>
            <a:r>
              <a:rPr lang="en-US" altLang="zh-CN" dirty="0"/>
              <a:t>APS</a:t>
            </a:r>
            <a:r>
              <a:rPr lang="zh-CN" altLang="en-US" dirty="0"/>
              <a:t>主要解决问题</a:t>
            </a:r>
            <a:endParaRPr lang="zh-CN" altLang="en-US" dirty="0"/>
          </a:p>
        </p:txBody>
      </p:sp>
      <p:sp>
        <p:nvSpPr>
          <p:cNvPr id="14" name="文本框 13"/>
          <p:cNvSpPr txBox="1"/>
          <p:nvPr/>
        </p:nvSpPr>
        <p:spPr>
          <a:xfrm>
            <a:off x="167143" y="14075223"/>
            <a:ext cx="2978870" cy="367645"/>
          </a:xfrm>
          <a:prstGeom prst="rect">
            <a:avLst/>
          </a:prstGeom>
          <a:noFill/>
        </p:spPr>
        <p:txBody>
          <a:bodyPr wrap="square" rtlCol="0">
            <a:spAutoFit/>
          </a:bodyPr>
          <a:lstStyle/>
          <a:p>
            <a:r>
              <a:rPr lang="en-US" altLang="zh-CN" dirty="0"/>
              <a:t>LINX APS</a:t>
            </a:r>
            <a:r>
              <a:rPr lang="zh-CN" altLang="en-US" dirty="0"/>
              <a:t>功能特性</a:t>
            </a:r>
            <a:endParaRPr lang="zh-CN" altLang="en-US" dirty="0"/>
          </a:p>
        </p:txBody>
      </p:sp>
      <p:sp>
        <p:nvSpPr>
          <p:cNvPr id="17" name="文本框 16"/>
          <p:cNvSpPr txBox="1"/>
          <p:nvPr/>
        </p:nvSpPr>
        <p:spPr>
          <a:xfrm>
            <a:off x="261195" y="10728631"/>
            <a:ext cx="2978870" cy="367645"/>
          </a:xfrm>
          <a:prstGeom prst="rect">
            <a:avLst/>
          </a:prstGeom>
          <a:noFill/>
        </p:spPr>
        <p:txBody>
          <a:bodyPr wrap="square" rtlCol="0">
            <a:spAutoFit/>
          </a:bodyPr>
          <a:lstStyle/>
          <a:p>
            <a:r>
              <a:rPr lang="en-US" altLang="zh-CN" dirty="0"/>
              <a:t>LINX APS</a:t>
            </a:r>
            <a:r>
              <a:rPr lang="zh-CN" altLang="en-US"/>
              <a:t>算法</a:t>
            </a:r>
            <a:endParaRPr lang="zh-CN" altLang="en-US" dirty="0"/>
          </a:p>
        </p:txBody>
      </p:sp>
      <p:pic>
        <p:nvPicPr>
          <p:cNvPr id="20" name="图片 19"/>
          <p:cNvPicPr>
            <a:picLocks noChangeAspect="1"/>
          </p:cNvPicPr>
          <p:nvPr/>
        </p:nvPicPr>
        <p:blipFill>
          <a:blip r:embed="rId4"/>
          <a:stretch>
            <a:fillRect/>
          </a:stretch>
        </p:blipFill>
        <p:spPr>
          <a:xfrm>
            <a:off x="261195" y="6905685"/>
            <a:ext cx="6058970" cy="3807732"/>
          </a:xfrm>
          <a:prstGeom prst="rect">
            <a:avLst/>
          </a:prstGeom>
        </p:spPr>
      </p:pic>
      <p:pic>
        <p:nvPicPr>
          <p:cNvPr id="23" name="图片 22"/>
          <p:cNvPicPr>
            <a:picLocks noChangeAspect="1"/>
          </p:cNvPicPr>
          <p:nvPr/>
        </p:nvPicPr>
        <p:blipFill>
          <a:blip r:embed="rId5"/>
          <a:stretch>
            <a:fillRect/>
          </a:stretch>
        </p:blipFill>
        <p:spPr>
          <a:xfrm>
            <a:off x="261195" y="3203074"/>
            <a:ext cx="6311169" cy="3319377"/>
          </a:xfrm>
          <a:prstGeom prst="rect">
            <a:avLst/>
          </a:prstGeom>
        </p:spPr>
      </p:pic>
      <p:sp>
        <p:nvSpPr>
          <p:cNvPr id="24" name="矩形 23"/>
          <p:cNvSpPr/>
          <p:nvPr/>
        </p:nvSpPr>
        <p:spPr bwMode="auto">
          <a:xfrm>
            <a:off x="137921" y="0"/>
            <a:ext cx="6669895" cy="345495"/>
          </a:xfrm>
          <a:prstGeom prst="rect">
            <a:avLst/>
          </a:prstGeom>
          <a:solidFill>
            <a:srgbClr val="0070C0"/>
          </a:solidFill>
          <a:ln w="9525" cap="flat" cmpd="sng" algn="ctr">
            <a:noFill/>
            <a:prstDash val="solid"/>
            <a:round/>
            <a:headEnd type="none" w="med" len="med"/>
            <a:tailEnd type="none" w="med" len="med"/>
          </a:ln>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lang="en-US" altLang="zh-CN" sz="1400" b="1" dirty="0">
                <a:solidFill>
                  <a:schemeClr val="bg1"/>
                </a:solidFill>
                <a:cs typeface="+mn-ea"/>
                <a:sym typeface="+mn-lt"/>
              </a:rPr>
              <a:t>APS </a:t>
            </a:r>
            <a:r>
              <a:rPr lang="zh-CN" altLang="en-US" sz="1400" b="1" dirty="0">
                <a:solidFill>
                  <a:schemeClr val="bg1"/>
                </a:solidFill>
                <a:cs typeface="+mn-ea"/>
                <a:sym typeface="+mn-lt"/>
              </a:rPr>
              <a:t>系统</a:t>
            </a:r>
            <a:endParaRPr kumimoji="0" lang="en-US" altLang="zh-CN" sz="1400" b="1" i="0" u="none" strike="noStrike" cap="none" normalizeH="0" baseline="0" dirty="0">
              <a:ln>
                <a:noFill/>
              </a:ln>
              <a:solidFill>
                <a:schemeClr val="bg1"/>
              </a:solidFill>
              <a:effectLst/>
              <a:cs typeface="+mn-ea"/>
              <a:sym typeface="+mn-lt"/>
            </a:endParaRPr>
          </a:p>
        </p:txBody>
      </p:sp>
      <p:pic>
        <p:nvPicPr>
          <p:cNvPr id="16" name="图片 15"/>
          <p:cNvPicPr>
            <a:picLocks noChangeAspect="1"/>
          </p:cNvPicPr>
          <p:nvPr/>
        </p:nvPicPr>
        <p:blipFill>
          <a:blip r:embed="rId6"/>
          <a:stretch>
            <a:fillRect/>
          </a:stretch>
        </p:blipFill>
        <p:spPr>
          <a:xfrm>
            <a:off x="167143" y="15349677"/>
            <a:ext cx="6561272" cy="3757982"/>
          </a:xfrm>
          <a:prstGeom prst="rect">
            <a:avLst/>
          </a:prstGeom>
        </p:spPr>
      </p:pic>
      <p:sp>
        <p:nvSpPr>
          <p:cNvPr id="26" name="文本框 25"/>
          <p:cNvSpPr txBox="1"/>
          <p:nvPr/>
        </p:nvSpPr>
        <p:spPr>
          <a:xfrm>
            <a:off x="137921" y="19396579"/>
            <a:ext cx="2978870" cy="367645"/>
          </a:xfrm>
          <a:prstGeom prst="rect">
            <a:avLst/>
          </a:prstGeom>
          <a:noFill/>
        </p:spPr>
        <p:txBody>
          <a:bodyPr wrap="square" rtlCol="0">
            <a:spAutoFit/>
          </a:bodyPr>
          <a:lstStyle/>
          <a:p>
            <a:r>
              <a:rPr lang="en-US" altLang="zh-CN" dirty="0"/>
              <a:t>LINX APS</a:t>
            </a:r>
            <a:r>
              <a:rPr lang="zh-CN" altLang="en-US" dirty="0"/>
              <a:t>排产方式</a:t>
            </a:r>
            <a:endParaRPr lang="zh-CN" altLang="en-US" dirty="0"/>
          </a:p>
        </p:txBody>
      </p:sp>
      <p:sp>
        <p:nvSpPr>
          <p:cNvPr id="27" name="文本框 26"/>
          <p:cNvSpPr txBox="1"/>
          <p:nvPr/>
        </p:nvSpPr>
        <p:spPr>
          <a:xfrm>
            <a:off x="137921" y="19740648"/>
            <a:ext cx="6561273" cy="1277273"/>
          </a:xfrm>
          <a:prstGeom prst="rect">
            <a:avLst/>
          </a:prstGeom>
          <a:noFill/>
        </p:spPr>
        <p:txBody>
          <a:bodyPr wrap="square" rtlCol="0">
            <a:spAutoFit/>
          </a:bodyPr>
          <a:lstStyle/>
          <a:p>
            <a:pPr marL="285750" indent="-285750">
              <a:buFont typeface="Wingdings" panose="05000000000000000000" pitchFamily="2" charset="2"/>
              <a:buChar char="l"/>
            </a:pPr>
            <a:r>
              <a:rPr lang="zh-CN" altLang="en-US" sz="1100" dirty="0"/>
              <a:t>产品批量不大单件作业时间较短的产品，或工序劳动量不大重量较轻的在制品，可采取前道工序集中加工完成，整批送到后道工序加工，有利于减少设备的调整时间，提高功效，但会产生等待时间，导致加工时间和生产周期的延长</a:t>
            </a:r>
            <a:endParaRPr lang="en-US" altLang="zh-CN" sz="1100" dirty="0"/>
          </a:p>
          <a:p>
            <a:endParaRPr lang="en-US" altLang="zh-CN" sz="1100" dirty="0"/>
          </a:p>
          <a:p>
            <a:pPr marL="285750" indent="-285750">
              <a:buFont typeface="Wingdings" panose="05000000000000000000" pitchFamily="2" charset="2"/>
              <a:buChar char="l"/>
            </a:pPr>
            <a:r>
              <a:rPr lang="zh-CN" altLang="en-US" sz="1100" dirty="0"/>
              <a:t>如紧急订单、或限定期限的订单、或大批量生产订单、或工序劳动量大重量较重的在制品，可采取每件产品在前道工序加工完毕后，立即移到后道工序继续加工，此方式加工时间最短，但运输频繁，当前后工序的作业时间不相等时，设备产生停歇等待加工现象</a:t>
            </a:r>
            <a:endParaRPr lang="en-US" altLang="zh-CN" sz="1100" dirty="0"/>
          </a:p>
        </p:txBody>
      </p:sp>
      <p:pic>
        <p:nvPicPr>
          <p:cNvPr id="3" name="图片 2"/>
          <p:cNvPicPr>
            <a:picLocks noChangeAspect="1"/>
          </p:cNvPicPr>
          <p:nvPr/>
        </p:nvPicPr>
        <p:blipFill>
          <a:blip r:embed="rId7"/>
          <a:stretch>
            <a:fillRect/>
          </a:stretch>
        </p:blipFill>
        <p:spPr>
          <a:xfrm>
            <a:off x="742558" y="11049821"/>
            <a:ext cx="5319221" cy="3025402"/>
          </a:xfrm>
          <a:prstGeom prst="rect">
            <a:avLst/>
          </a:prstGeom>
        </p:spPr>
      </p:pic>
      <p:sp>
        <p:nvSpPr>
          <p:cNvPr id="18" name="文本框 17"/>
          <p:cNvSpPr txBox="1"/>
          <p:nvPr/>
        </p:nvSpPr>
        <p:spPr>
          <a:xfrm>
            <a:off x="167143" y="2814102"/>
            <a:ext cx="2978870" cy="367645"/>
          </a:xfrm>
          <a:prstGeom prst="rect">
            <a:avLst/>
          </a:prstGeom>
          <a:noFill/>
        </p:spPr>
        <p:txBody>
          <a:bodyPr wrap="square" rtlCol="0">
            <a:spAutoFit/>
          </a:bodyPr>
          <a:lstStyle/>
          <a:p>
            <a:r>
              <a:rPr lang="en-US" altLang="zh-CN" dirty="0"/>
              <a:t>APS</a:t>
            </a:r>
            <a:r>
              <a:rPr lang="zh-CN" altLang="en-US" dirty="0"/>
              <a:t>主要解决问题</a:t>
            </a:r>
            <a:endParaRPr lang="zh-CN" altLang="en-US" dirty="0"/>
          </a:p>
        </p:txBody>
      </p:sp>
      <p:sp>
        <p:nvSpPr>
          <p:cNvPr id="19" name="文本框 18"/>
          <p:cNvSpPr txBox="1"/>
          <p:nvPr/>
        </p:nvSpPr>
        <p:spPr>
          <a:xfrm>
            <a:off x="369726" y="6766537"/>
            <a:ext cx="2978870" cy="367645"/>
          </a:xfrm>
          <a:prstGeom prst="rect">
            <a:avLst/>
          </a:prstGeom>
          <a:noFill/>
        </p:spPr>
        <p:txBody>
          <a:bodyPr wrap="square" rtlCol="0">
            <a:spAutoFit/>
          </a:bodyPr>
          <a:lstStyle/>
          <a:p>
            <a:r>
              <a:rPr lang="en-US" altLang="zh-CN" dirty="0"/>
              <a:t>LINX APS</a:t>
            </a:r>
            <a:r>
              <a:rPr lang="zh-CN" altLang="en-US" dirty="0"/>
              <a:t>业务流模型</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83845" y="890161"/>
            <a:ext cx="2978870" cy="367645"/>
          </a:xfrm>
          <a:prstGeom prst="rect">
            <a:avLst/>
          </a:prstGeom>
          <a:noFill/>
        </p:spPr>
        <p:txBody>
          <a:bodyPr wrap="square" rtlCol="0">
            <a:spAutoFit/>
          </a:bodyPr>
          <a:lstStyle/>
          <a:p>
            <a:r>
              <a:rPr lang="en-US" altLang="zh-CN" dirty="0"/>
              <a:t>QMS </a:t>
            </a:r>
            <a:r>
              <a:rPr lang="zh-CN" altLang="en-US" dirty="0"/>
              <a:t>系统功能</a:t>
            </a:r>
            <a:endParaRPr lang="zh-CN" altLang="en-US" dirty="0"/>
          </a:p>
        </p:txBody>
      </p:sp>
      <p:sp>
        <p:nvSpPr>
          <p:cNvPr id="24" name="矩形 23"/>
          <p:cNvSpPr/>
          <p:nvPr/>
        </p:nvSpPr>
        <p:spPr bwMode="auto">
          <a:xfrm>
            <a:off x="137921" y="0"/>
            <a:ext cx="6669895" cy="345495"/>
          </a:xfrm>
          <a:prstGeom prst="rect">
            <a:avLst/>
          </a:prstGeom>
          <a:solidFill>
            <a:srgbClr val="0070C0"/>
          </a:solidFill>
          <a:ln w="9525" cap="flat" cmpd="sng" algn="ctr">
            <a:noFill/>
            <a:prstDash val="solid"/>
            <a:round/>
            <a:headEnd type="none" w="med" len="med"/>
            <a:tailEnd type="none" w="med" len="med"/>
          </a:ln>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lang="en-US" altLang="zh-CN" sz="1400" b="1" dirty="0">
                <a:solidFill>
                  <a:schemeClr val="bg1"/>
                </a:solidFill>
                <a:cs typeface="+mn-ea"/>
                <a:sym typeface="+mn-lt"/>
              </a:rPr>
              <a:t>QMS </a:t>
            </a:r>
            <a:r>
              <a:rPr lang="zh-CN" altLang="en-US" sz="1400" b="1" dirty="0">
                <a:solidFill>
                  <a:schemeClr val="bg1"/>
                </a:solidFill>
                <a:cs typeface="+mn-ea"/>
                <a:sym typeface="+mn-lt"/>
              </a:rPr>
              <a:t>系统</a:t>
            </a:r>
            <a:endParaRPr kumimoji="0" lang="en-US" altLang="zh-CN" sz="1400" b="1" i="0" u="none" strike="noStrike" cap="none" normalizeH="0" baseline="0" dirty="0">
              <a:ln>
                <a:noFill/>
              </a:ln>
              <a:solidFill>
                <a:schemeClr val="bg1"/>
              </a:solidFill>
              <a:effectLst/>
              <a:cs typeface="+mn-ea"/>
              <a:sym typeface="+mn-lt"/>
            </a:endParaRPr>
          </a:p>
        </p:txBody>
      </p:sp>
      <p:sp>
        <p:nvSpPr>
          <p:cNvPr id="19" name="文本框 18"/>
          <p:cNvSpPr txBox="1"/>
          <p:nvPr/>
        </p:nvSpPr>
        <p:spPr>
          <a:xfrm>
            <a:off x="90607" y="5249340"/>
            <a:ext cx="2978870" cy="367645"/>
          </a:xfrm>
          <a:prstGeom prst="rect">
            <a:avLst/>
          </a:prstGeom>
          <a:noFill/>
        </p:spPr>
        <p:txBody>
          <a:bodyPr wrap="square" rtlCol="0">
            <a:spAutoFit/>
          </a:bodyPr>
          <a:lstStyle/>
          <a:p>
            <a:r>
              <a:rPr lang="en-US" altLang="zh-CN" dirty="0"/>
              <a:t>LINX QMS– </a:t>
            </a:r>
            <a:r>
              <a:rPr lang="zh-CN" altLang="en-US" dirty="0"/>
              <a:t>计量管理</a:t>
            </a:r>
            <a:endParaRPr lang="zh-CN" altLang="en-US" dirty="0"/>
          </a:p>
        </p:txBody>
      </p:sp>
      <p:grpSp>
        <p:nvGrpSpPr>
          <p:cNvPr id="2" name="组合 1"/>
          <p:cNvGrpSpPr/>
          <p:nvPr/>
        </p:nvGrpSpPr>
        <p:grpSpPr>
          <a:xfrm>
            <a:off x="155221" y="1063941"/>
            <a:ext cx="6226530" cy="3860484"/>
            <a:chOff x="155220" y="1063941"/>
            <a:chExt cx="11935179" cy="5625842"/>
          </a:xfrm>
          <a:solidFill>
            <a:srgbClr val="4472C4"/>
          </a:solidFill>
        </p:grpSpPr>
        <p:sp>
          <p:nvSpPr>
            <p:cNvPr id="21" name="等腰三角形 20"/>
            <p:cNvSpPr/>
            <p:nvPr/>
          </p:nvSpPr>
          <p:spPr>
            <a:xfrm>
              <a:off x="155220" y="1063941"/>
              <a:ext cx="11935179" cy="1349389"/>
            </a:xfrm>
            <a:prstGeom prst="triangle">
              <a:avLst>
                <a:gd name="adj" fmla="val 50161"/>
              </a:avLst>
            </a:prstGeom>
            <a:grpFill/>
            <a:ln w="12700" cap="flat" cmpd="sng" algn="ctr">
              <a:noFill/>
              <a:prstDash val="solid"/>
              <a:miter lim="800000"/>
            </a:ln>
            <a:effectLst/>
          </p:spPr>
          <p:txBody>
            <a:bodyPr rtlCol="0" anchor="t"/>
            <a:lstStyle/>
            <a:p>
              <a:pPr marL="0" marR="0" lvl="0" indent="0" algn="ctr" defTabSz="914400" eaLnBrk="1" fontAlgn="auto" latinLnBrk="0" hangingPunct="1">
                <a:lnSpc>
                  <a:spcPct val="150000"/>
                </a:lnSpc>
                <a:spcBef>
                  <a:spcPts val="0"/>
                </a:spcBef>
                <a:spcAft>
                  <a:spcPts val="0"/>
                </a:spcAft>
                <a:buClrTx/>
                <a:buSzTx/>
                <a:buFontTx/>
                <a:buNone/>
                <a:defRPr/>
              </a:pPr>
              <a:endParaRPr kumimoji="0" lang="zh-CN" altLang="en-US" sz="9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5" name="矩形: 圆顶角 24"/>
            <p:cNvSpPr/>
            <p:nvPr/>
          </p:nvSpPr>
          <p:spPr>
            <a:xfrm>
              <a:off x="160867" y="6212713"/>
              <a:ext cx="11929532" cy="477070"/>
            </a:xfrm>
            <a:prstGeom prst="round2SameRect">
              <a:avLst>
                <a:gd name="adj1" fmla="val 0"/>
                <a:gd name="adj2" fmla="val 17346"/>
              </a:avLst>
            </a:prstGeom>
            <a:grp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nvGrpSpPr>
            <p:cNvPr id="28" name="组合 27"/>
            <p:cNvGrpSpPr/>
            <p:nvPr/>
          </p:nvGrpSpPr>
          <p:grpSpPr>
            <a:xfrm>
              <a:off x="750134" y="6301575"/>
              <a:ext cx="1516525" cy="304732"/>
              <a:chOff x="2888819" y="5785780"/>
              <a:chExt cx="1516525" cy="304732"/>
            </a:xfrm>
            <a:grpFill/>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88819" y="5785780"/>
                <a:ext cx="288000" cy="288000"/>
              </a:xfrm>
              <a:prstGeom prst="rect">
                <a:avLst/>
              </a:prstGeom>
              <a:grpFill/>
            </p:spPr>
          </p:pic>
          <p:sp>
            <p:nvSpPr>
              <p:cNvPr id="30" name="矩形 29"/>
              <p:cNvSpPr/>
              <p:nvPr/>
            </p:nvSpPr>
            <p:spPr>
              <a:xfrm>
                <a:off x="3138785" y="5798974"/>
                <a:ext cx="1266559" cy="291538"/>
              </a:xfrm>
              <a:prstGeom prst="rect">
                <a:avLst/>
              </a:prstGeom>
              <a:grpFill/>
            </p:spPr>
            <p:txBody>
              <a:bodyPr wrap="none">
                <a:spAutoFit/>
              </a:bodyPr>
              <a:lstStyle/>
              <a:p>
                <a:pPr defTabSz="914400"/>
                <a:r>
                  <a:rPr lang="zh-CN" altLang="en-US" sz="700" dirty="0">
                    <a:solidFill>
                      <a:schemeClr val="bg1"/>
                    </a:solidFill>
                    <a:latin typeface="微软雅黑" panose="020B0503020204020204" pitchFamily="34" charset="-122"/>
                    <a:ea typeface="微软雅黑" panose="020B0503020204020204" pitchFamily="34" charset="-122"/>
                  </a:rPr>
                  <a:t>私有云部署 </a:t>
                </a:r>
                <a:endParaRPr lang="zh-CN" altLang="en-US" sz="700"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2968957" y="6301575"/>
              <a:ext cx="1333427" cy="304732"/>
              <a:chOff x="4717815" y="5785780"/>
              <a:chExt cx="1333427" cy="304732"/>
            </a:xfrm>
            <a:grpFill/>
          </p:grpSpPr>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815" y="5785780"/>
                <a:ext cx="288000" cy="288000"/>
              </a:xfrm>
              <a:prstGeom prst="rect">
                <a:avLst/>
              </a:prstGeom>
              <a:grpFill/>
            </p:spPr>
          </p:pic>
          <p:sp>
            <p:nvSpPr>
              <p:cNvPr id="33" name="矩形 32"/>
              <p:cNvSpPr/>
              <p:nvPr/>
            </p:nvSpPr>
            <p:spPr>
              <a:xfrm>
                <a:off x="4956753" y="5798974"/>
                <a:ext cx="1094489" cy="291538"/>
              </a:xfrm>
              <a:prstGeom prst="rect">
                <a:avLst/>
              </a:prstGeom>
              <a:grpFill/>
            </p:spPr>
            <p:txBody>
              <a:bodyPr wrap="none">
                <a:spAutoFit/>
              </a:bodyPr>
              <a:lstStyle/>
              <a:p>
                <a:pPr defTabSz="914400"/>
                <a:r>
                  <a:rPr lang="zh-CN" altLang="en-US" sz="700" dirty="0">
                    <a:solidFill>
                      <a:schemeClr val="bg1"/>
                    </a:solidFill>
                    <a:latin typeface="微软雅黑" panose="020B0503020204020204" pitchFamily="34" charset="-122"/>
                    <a:ea typeface="微软雅黑" panose="020B0503020204020204" pitchFamily="34" charset="-122"/>
                  </a:rPr>
                  <a:t>服务集群 </a:t>
                </a:r>
                <a:endParaRPr lang="zh-CN" altLang="en-US" sz="700"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9639095" y="6301575"/>
              <a:ext cx="2134640" cy="304732"/>
              <a:chOff x="6806950" y="5785780"/>
              <a:chExt cx="2134640" cy="304732"/>
            </a:xfrm>
            <a:grpFill/>
          </p:grpSpPr>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950" y="5785780"/>
                <a:ext cx="288000" cy="288000"/>
              </a:xfrm>
              <a:prstGeom prst="rect">
                <a:avLst/>
              </a:prstGeom>
              <a:grpFill/>
            </p:spPr>
          </p:pic>
          <p:sp>
            <p:nvSpPr>
              <p:cNvPr id="36" name="矩形 35"/>
              <p:cNvSpPr/>
              <p:nvPr/>
            </p:nvSpPr>
            <p:spPr>
              <a:xfrm>
                <a:off x="7023622" y="5798974"/>
                <a:ext cx="1917968" cy="291538"/>
              </a:xfrm>
              <a:prstGeom prst="rect">
                <a:avLst/>
              </a:prstGeom>
              <a:grpFill/>
            </p:spPr>
            <p:txBody>
              <a:bodyPr wrap="none">
                <a:spAutoFit/>
              </a:bodyPr>
              <a:lstStyle/>
              <a:p>
                <a:pPr defTabSz="914400"/>
                <a:r>
                  <a:rPr lang="zh-CN" altLang="en-US" sz="700" dirty="0">
                    <a:solidFill>
                      <a:schemeClr val="bg1"/>
                    </a:solidFill>
                    <a:latin typeface="微软雅黑" panose="020B0503020204020204" pitchFamily="34" charset="-122"/>
                    <a:ea typeface="微软雅黑" panose="020B0503020204020204" pitchFamily="34" charset="-122"/>
                  </a:rPr>
                  <a:t>全站</a:t>
                </a:r>
                <a:r>
                  <a:rPr lang="en-US" altLang="zh-CN" sz="700" dirty="0">
                    <a:solidFill>
                      <a:schemeClr val="bg1"/>
                    </a:solidFill>
                    <a:latin typeface="微软雅黑" panose="020B0503020204020204" pitchFamily="34" charset="-122"/>
                    <a:ea typeface="微软雅黑" panose="020B0503020204020204" pitchFamily="34" charset="-122"/>
                  </a:rPr>
                  <a:t>HTTPS</a:t>
                </a:r>
                <a:r>
                  <a:rPr lang="zh-CN" altLang="en-US" sz="700" dirty="0">
                    <a:solidFill>
                      <a:schemeClr val="bg1"/>
                    </a:solidFill>
                    <a:latin typeface="微软雅黑" panose="020B0503020204020204" pitchFamily="34" charset="-122"/>
                    <a:ea typeface="微软雅黑" panose="020B0503020204020204" pitchFamily="34" charset="-122"/>
                  </a:rPr>
                  <a:t>安全连接</a:t>
                </a:r>
                <a:endParaRPr lang="zh-CN" altLang="en-US" sz="700" dirty="0">
                  <a:solidFill>
                    <a:schemeClr val="bg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4471433" y="6301575"/>
              <a:ext cx="1447365" cy="304732"/>
              <a:chOff x="5701203" y="5785263"/>
              <a:chExt cx="1447365" cy="304732"/>
            </a:xfrm>
            <a:grpFill/>
          </p:grpSpPr>
          <p:pic>
            <p:nvPicPr>
              <p:cNvPr id="38" name="图片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1203" y="5785263"/>
                <a:ext cx="288000" cy="288000"/>
              </a:xfrm>
              <a:prstGeom prst="rect">
                <a:avLst/>
              </a:prstGeom>
              <a:grpFill/>
            </p:spPr>
          </p:pic>
          <p:sp>
            <p:nvSpPr>
              <p:cNvPr id="39" name="矩形 38"/>
              <p:cNvSpPr/>
              <p:nvPr/>
            </p:nvSpPr>
            <p:spPr>
              <a:xfrm>
                <a:off x="5934245" y="5798457"/>
                <a:ext cx="1214323" cy="291538"/>
              </a:xfrm>
              <a:prstGeom prst="rect">
                <a:avLst/>
              </a:prstGeom>
              <a:grpFill/>
            </p:spPr>
            <p:txBody>
              <a:bodyPr wrap="none">
                <a:spAutoFit/>
              </a:bodyPr>
              <a:lstStyle/>
              <a:p>
                <a:pPr defTabSz="914400"/>
                <a:r>
                  <a:rPr lang="zh-CN" altLang="en-US" sz="700" dirty="0">
                    <a:solidFill>
                      <a:schemeClr val="bg1"/>
                    </a:solidFill>
                    <a:latin typeface="微软雅黑" panose="020B0503020204020204" pitchFamily="34" charset="-122"/>
                    <a:ea typeface="微软雅黑" panose="020B0503020204020204" pitchFamily="34" charset="-122"/>
                  </a:rPr>
                  <a:t>微服务架构</a:t>
                </a:r>
                <a:endParaRPr lang="zh-CN" altLang="en-US" sz="700"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6398552" y="6264294"/>
              <a:ext cx="3128826" cy="337055"/>
              <a:chOff x="4437346" y="6332409"/>
              <a:chExt cx="3128826" cy="337055"/>
            </a:xfrm>
            <a:grpFill/>
          </p:grpSpPr>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7236" y="6332409"/>
                <a:ext cx="325281" cy="325281"/>
              </a:xfrm>
              <a:prstGeom prst="rect">
                <a:avLst/>
              </a:prstGeom>
              <a:grpFill/>
            </p:spPr>
          </p:pic>
          <p:sp>
            <p:nvSpPr>
              <p:cNvPr id="42" name="矩形 41"/>
              <p:cNvSpPr/>
              <p:nvPr/>
            </p:nvSpPr>
            <p:spPr>
              <a:xfrm>
                <a:off x="6130617" y="6364243"/>
                <a:ext cx="1435555" cy="291537"/>
              </a:xfrm>
              <a:prstGeom prst="rect">
                <a:avLst/>
              </a:prstGeom>
              <a:grpFill/>
            </p:spPr>
            <p:txBody>
              <a:bodyPr wrap="none">
                <a:spAutoFit/>
              </a:bodyPr>
              <a:lstStyle/>
              <a:p>
                <a:pPr defTabSz="914400"/>
                <a:r>
                  <a:rPr lang="zh-CN" altLang="en-US" sz="700" dirty="0">
                    <a:solidFill>
                      <a:schemeClr val="bg1"/>
                    </a:solidFill>
                    <a:latin typeface="微软雅黑" panose="020B0503020204020204" pitchFamily="34" charset="-122"/>
                    <a:ea typeface="微软雅黑" panose="020B0503020204020204" pitchFamily="34" charset="-122"/>
                  </a:rPr>
                  <a:t>开放</a:t>
                </a:r>
                <a:r>
                  <a:rPr lang="en-US" altLang="zh-CN" sz="700" dirty="0">
                    <a:solidFill>
                      <a:schemeClr val="bg1"/>
                    </a:solidFill>
                    <a:latin typeface="微软雅黑" panose="020B0503020204020204" pitchFamily="34" charset="-122"/>
                    <a:ea typeface="微软雅黑" panose="020B0503020204020204" pitchFamily="34" charset="-122"/>
                  </a:rPr>
                  <a:t>PaaS</a:t>
                </a:r>
                <a:r>
                  <a:rPr lang="zh-CN" altLang="en-US" sz="700" dirty="0">
                    <a:solidFill>
                      <a:schemeClr val="bg1"/>
                    </a:solidFill>
                    <a:latin typeface="微软雅黑" panose="020B0503020204020204" pitchFamily="34" charset="-122"/>
                    <a:ea typeface="微软雅黑" panose="020B0503020204020204" pitchFamily="34" charset="-122"/>
                  </a:rPr>
                  <a:t>平台</a:t>
                </a:r>
                <a:endParaRPr lang="zh-CN" altLang="en-US" sz="700"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4437346" y="6377927"/>
                <a:ext cx="1331084" cy="291537"/>
              </a:xfrm>
              <a:prstGeom prst="rect">
                <a:avLst/>
              </a:prstGeom>
              <a:grpFill/>
            </p:spPr>
            <p:txBody>
              <a:bodyPr wrap="none">
                <a:spAutoFit/>
              </a:bodyPr>
              <a:lstStyle/>
              <a:p>
                <a:pPr defTabSz="914400"/>
                <a:r>
                  <a:rPr lang="zh-CN" altLang="en-US" sz="700" dirty="0">
                    <a:solidFill>
                      <a:schemeClr val="bg1"/>
                    </a:solidFill>
                    <a:latin typeface="微软雅黑" panose="020B0503020204020204" pitchFamily="34" charset="-122"/>
                    <a:ea typeface="微软雅黑" panose="020B0503020204020204" pitchFamily="34" charset="-122"/>
                  </a:rPr>
                  <a:t>工业</a:t>
                </a:r>
                <a:r>
                  <a:rPr lang="en-US" altLang="zh-CN" sz="700" dirty="0">
                    <a:solidFill>
                      <a:schemeClr val="bg1"/>
                    </a:solidFill>
                    <a:latin typeface="微软雅黑" panose="020B0503020204020204" pitchFamily="34" charset="-122"/>
                    <a:ea typeface="微软雅黑" panose="020B0503020204020204" pitchFamily="34" charset="-122"/>
                  </a:rPr>
                  <a:t>IOT</a:t>
                </a:r>
                <a:r>
                  <a:rPr lang="zh-CN" altLang="en-US" sz="700" dirty="0">
                    <a:solidFill>
                      <a:schemeClr val="bg1"/>
                    </a:solidFill>
                    <a:latin typeface="微软雅黑" panose="020B0503020204020204" pitchFamily="34" charset="-122"/>
                    <a:ea typeface="微软雅黑" panose="020B0503020204020204" pitchFamily="34" charset="-122"/>
                  </a:rPr>
                  <a:t>平台</a:t>
                </a:r>
                <a:endParaRPr lang="zh-CN" altLang="en-US" sz="700" dirty="0">
                  <a:solidFill>
                    <a:schemeClr val="bg1"/>
                  </a:solidFill>
                  <a:latin typeface="微软雅黑" panose="020B0503020204020204" pitchFamily="34" charset="-122"/>
                  <a:ea typeface="微软雅黑" panose="020B0503020204020204" pitchFamily="34" charset="-122"/>
                </a:endParaRPr>
              </a:p>
            </p:txBody>
          </p:sp>
        </p:grpSp>
        <p:sp>
          <p:nvSpPr>
            <p:cNvPr id="44" name="矩形: 圆顶角 43"/>
            <p:cNvSpPr/>
            <p:nvPr/>
          </p:nvSpPr>
          <p:spPr>
            <a:xfrm>
              <a:off x="159326" y="2458429"/>
              <a:ext cx="2340000" cy="2926963"/>
            </a:xfrm>
            <a:prstGeom prst="round2SameRect">
              <a:avLst>
                <a:gd name="adj1" fmla="val 6079"/>
                <a:gd name="adj2" fmla="val 0"/>
              </a:avLst>
            </a:prstGeom>
            <a:grpFill/>
            <a:ln w="12700" cap="flat" cmpd="sng" algn="ctr">
              <a:noFill/>
              <a:prstDash val="solid"/>
              <a:miter lim="800000"/>
            </a:ln>
            <a:effectLst/>
          </p:spPr>
          <p:txBody>
            <a:bodyPr rtlCol="0" anchor="t"/>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1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检测与质控</a:t>
              </a:r>
              <a:endParaRPr kumimoji="0" lang="en-US" altLang="zh-CN" sz="1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检测过程与制程质量控制</a:t>
              </a:r>
              <a:endParaRPr kumimoji="0" lang="zh-CN" altLang="en-US" sz="9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45" name="矩形 44"/>
            <p:cNvSpPr/>
            <p:nvPr/>
          </p:nvSpPr>
          <p:spPr>
            <a:xfrm>
              <a:off x="462593" y="3655880"/>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检验计划</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46" name="矩形 45"/>
            <p:cNvSpPr/>
            <p:nvPr/>
          </p:nvSpPr>
          <p:spPr>
            <a:xfrm>
              <a:off x="1432151" y="4359646"/>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制程检验</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47" name="矩形 46"/>
            <p:cNvSpPr/>
            <p:nvPr/>
          </p:nvSpPr>
          <p:spPr>
            <a:xfrm>
              <a:off x="457247" y="4359646"/>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来料检验</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48" name="矩形 47"/>
            <p:cNvSpPr/>
            <p:nvPr/>
          </p:nvSpPr>
          <p:spPr>
            <a:xfrm>
              <a:off x="462593" y="5028476"/>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过程能力</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49" name="图片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9406" y="3317895"/>
              <a:ext cx="324000" cy="324000"/>
            </a:xfrm>
            <a:prstGeom prst="rect">
              <a:avLst/>
            </a:prstGeom>
            <a:grpFill/>
          </p:spPr>
        </p:pic>
        <p:pic>
          <p:nvPicPr>
            <p:cNvPr id="50" name="图片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6857" y="4048973"/>
              <a:ext cx="324000" cy="324000"/>
            </a:xfrm>
            <a:prstGeom prst="rect">
              <a:avLst/>
            </a:prstGeom>
            <a:grpFill/>
          </p:spPr>
        </p:pic>
        <p:pic>
          <p:nvPicPr>
            <p:cNvPr id="51" name="图片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89837" y="4048973"/>
              <a:ext cx="324000" cy="324000"/>
            </a:xfrm>
            <a:prstGeom prst="rect">
              <a:avLst/>
            </a:prstGeom>
            <a:grpFill/>
          </p:spPr>
        </p:pic>
        <p:pic>
          <p:nvPicPr>
            <p:cNvPr id="52" name="图片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89837" y="3317895"/>
              <a:ext cx="324000" cy="324000"/>
            </a:xfrm>
            <a:prstGeom prst="rect">
              <a:avLst/>
            </a:prstGeom>
            <a:grpFill/>
          </p:spPr>
        </p:pic>
        <p:sp>
          <p:nvSpPr>
            <p:cNvPr id="53" name="矩形 52"/>
            <p:cNvSpPr/>
            <p:nvPr/>
          </p:nvSpPr>
          <p:spPr>
            <a:xfrm>
              <a:off x="1503023" y="3655880"/>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检验工单</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61462" y="6296129"/>
              <a:ext cx="325281" cy="325281"/>
            </a:xfrm>
            <a:prstGeom prst="rect">
              <a:avLst/>
            </a:prstGeom>
            <a:grpFill/>
          </p:spPr>
        </p:pic>
        <p:pic>
          <p:nvPicPr>
            <p:cNvPr id="55" name="内容占位符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9406" y="4694172"/>
              <a:ext cx="324000" cy="324000"/>
            </a:xfrm>
            <a:prstGeom prst="rect">
              <a:avLst/>
            </a:prstGeom>
            <a:grpFill/>
          </p:spPr>
        </p:pic>
        <p:sp>
          <p:nvSpPr>
            <p:cNvPr id="56" name="矩形: 圆顶角 55"/>
            <p:cNvSpPr/>
            <p:nvPr/>
          </p:nvSpPr>
          <p:spPr>
            <a:xfrm>
              <a:off x="2551660" y="2458429"/>
              <a:ext cx="2340000" cy="2926963"/>
            </a:xfrm>
            <a:prstGeom prst="round2SameRect">
              <a:avLst>
                <a:gd name="adj1" fmla="val 6893"/>
                <a:gd name="adj2" fmla="val 0"/>
              </a:avLst>
            </a:prstGeom>
            <a:grpFill/>
            <a:ln w="12700" cap="flat" cmpd="sng" algn="ctr">
              <a:noFill/>
              <a:prstDash val="solid"/>
              <a:miter lim="800000"/>
            </a:ln>
            <a:effectLst/>
          </p:spPr>
          <p:txBody>
            <a:bodyPr rtlCol="0" anchor="t"/>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1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改进与体系</a:t>
              </a:r>
              <a:endParaRPr kumimoji="0" lang="en-US" altLang="zh-CN" sz="1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质量体系和改进管理</a:t>
              </a:r>
              <a:endParaRPr kumimoji="0" lang="zh-CN" altLang="en-US" sz="7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57" name="矩形 56"/>
            <p:cNvSpPr/>
            <p:nvPr/>
          </p:nvSpPr>
          <p:spPr>
            <a:xfrm>
              <a:off x="2673087" y="5028476"/>
              <a:ext cx="1214323"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人员培训与资质</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58" name="矩形 57"/>
            <p:cNvSpPr/>
            <p:nvPr/>
          </p:nvSpPr>
          <p:spPr>
            <a:xfrm>
              <a:off x="2795994" y="3655880"/>
              <a:ext cx="968509"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问题与措施</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3895879" y="3655880"/>
              <a:ext cx="762638" cy="235473"/>
            </a:xfrm>
            <a:prstGeom prst="rect">
              <a:avLst/>
            </a:prstGeom>
            <a:grpFill/>
          </p:spPr>
          <p:txBody>
            <a:bodyPr wrap="none">
              <a:spAutoFit/>
            </a:bodyPr>
            <a:lstStyle/>
            <a:p>
              <a:pPr algn="ctr" defTabSz="444500">
                <a:lnSpc>
                  <a:spcPct val="90000"/>
                </a:lnSpc>
                <a:spcBef>
                  <a:spcPct val="0"/>
                </a:spcBef>
                <a:spcAft>
                  <a:spcPct val="35000"/>
                </a:spcAft>
              </a:pPr>
              <a:r>
                <a:rPr lang="en-US" altLang="zh-CN" sz="500" dirty="0">
                  <a:solidFill>
                    <a:schemeClr val="bg1"/>
                  </a:solidFill>
                  <a:latin typeface="微软雅黑" panose="020B0503020204020204" pitchFamily="34" charset="-122"/>
                  <a:ea typeface="微软雅黑" panose="020B0503020204020204" pitchFamily="34" charset="-122"/>
                </a:rPr>
                <a:t>8D</a:t>
              </a:r>
              <a:r>
                <a:rPr lang="zh-CN" altLang="en-US" sz="500" dirty="0">
                  <a:solidFill>
                    <a:schemeClr val="bg1"/>
                  </a:solidFill>
                  <a:latin typeface="微软雅黑" panose="020B0503020204020204" pitchFamily="34" charset="-122"/>
                  <a:ea typeface="微软雅黑" panose="020B0503020204020204" pitchFamily="34" charset="-122"/>
                </a:rPr>
                <a:t>处理</a:t>
              </a:r>
              <a:endParaRPr lang="en-US" altLang="zh-CN" sz="500" dirty="0">
                <a:solidFill>
                  <a:schemeClr val="bg1"/>
                </a:solidFill>
                <a:latin typeface="微软雅黑" panose="020B0503020204020204" pitchFamily="34" charset="-122"/>
                <a:ea typeface="微软雅黑" panose="020B0503020204020204" pitchFamily="34" charset="-122"/>
              </a:endParaRPr>
            </a:p>
          </p:txBody>
        </p:sp>
        <p:sp>
          <p:nvSpPr>
            <p:cNvPr id="60" name="矩形 59"/>
            <p:cNvSpPr/>
            <p:nvPr/>
          </p:nvSpPr>
          <p:spPr>
            <a:xfrm>
              <a:off x="2734540" y="4359646"/>
              <a:ext cx="1091416"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体系文件管理</a:t>
              </a:r>
              <a:endParaRPr lang="en-US" altLang="zh-CN" sz="500" dirty="0">
                <a:solidFill>
                  <a:schemeClr val="bg1"/>
                </a:solidFill>
                <a:latin typeface="微软雅黑" panose="020B0503020204020204" pitchFamily="34" charset="-122"/>
                <a:ea typeface="微软雅黑" panose="020B0503020204020204" pitchFamily="34" charset="-122"/>
              </a:endParaRPr>
            </a:p>
          </p:txBody>
        </p:sp>
        <p:pic>
          <p:nvPicPr>
            <p:cNvPr id="61" name="图片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18248" y="3317895"/>
              <a:ext cx="324000" cy="324000"/>
            </a:xfrm>
            <a:prstGeom prst="rect">
              <a:avLst/>
            </a:prstGeom>
            <a:grpFill/>
          </p:spPr>
        </p:pic>
        <p:pic>
          <p:nvPicPr>
            <p:cNvPr id="62" name="图片 6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115198" y="3317895"/>
              <a:ext cx="324000" cy="324000"/>
            </a:xfrm>
            <a:prstGeom prst="rect">
              <a:avLst/>
            </a:prstGeom>
            <a:grpFill/>
          </p:spPr>
        </p:pic>
        <p:pic>
          <p:nvPicPr>
            <p:cNvPr id="63" name="图片 6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71398" y="4680416"/>
              <a:ext cx="417700" cy="417700"/>
            </a:xfrm>
            <a:prstGeom prst="rect">
              <a:avLst/>
            </a:prstGeom>
            <a:grpFill/>
          </p:spPr>
        </p:pic>
        <p:sp>
          <p:nvSpPr>
            <p:cNvPr id="64" name="矩形 63"/>
            <p:cNvSpPr/>
            <p:nvPr/>
          </p:nvSpPr>
          <p:spPr>
            <a:xfrm>
              <a:off x="3928384" y="5028476"/>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证书管理</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65" name="矩形 64"/>
            <p:cNvSpPr/>
            <p:nvPr/>
          </p:nvSpPr>
          <p:spPr>
            <a:xfrm>
              <a:off x="3854397" y="4359646"/>
              <a:ext cx="845600"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审核管理</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66" name="图片 6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115198" y="4048973"/>
              <a:ext cx="324000" cy="324000"/>
            </a:xfrm>
            <a:prstGeom prst="rect">
              <a:avLst/>
            </a:prstGeom>
            <a:grpFill/>
          </p:spPr>
        </p:pic>
        <p:sp>
          <p:nvSpPr>
            <p:cNvPr id="67" name="矩形: 圆顶角 66"/>
            <p:cNvSpPr/>
            <p:nvPr/>
          </p:nvSpPr>
          <p:spPr>
            <a:xfrm>
              <a:off x="4943994" y="2453509"/>
              <a:ext cx="2340000" cy="2931883"/>
            </a:xfrm>
            <a:prstGeom prst="round2SameRect">
              <a:avLst>
                <a:gd name="adj1" fmla="val 7300"/>
                <a:gd name="adj2" fmla="val 0"/>
              </a:avLst>
            </a:prstGeom>
            <a:grpFill/>
            <a:ln w="12700" cap="flat" cmpd="sng" algn="ctr">
              <a:noFill/>
              <a:prstDash val="solid"/>
              <a:miter lim="800000"/>
            </a:ln>
            <a:effectLst/>
          </p:spPr>
          <p:txBody>
            <a:bodyPr rtlCol="0" anchor="t"/>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1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供应商质量协同</a:t>
              </a:r>
              <a:endParaRPr kumimoji="0" lang="en-US" altLang="zh-CN" sz="1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采购方与供应商跨供应链协同</a:t>
              </a:r>
              <a:endParaRPr kumimoji="0" lang="zh-CN" altLang="en-US" sz="7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68" name="矩形 67"/>
            <p:cNvSpPr/>
            <p:nvPr/>
          </p:nvSpPr>
          <p:spPr>
            <a:xfrm>
              <a:off x="6168466" y="4359646"/>
              <a:ext cx="925799"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供应商审核</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69" name="矩形 68"/>
            <p:cNvSpPr/>
            <p:nvPr/>
          </p:nvSpPr>
          <p:spPr>
            <a:xfrm>
              <a:off x="5215441" y="3602140"/>
              <a:ext cx="1073542" cy="235473"/>
            </a:xfrm>
            <a:prstGeom prst="rect">
              <a:avLst/>
            </a:prstGeom>
            <a:grpFill/>
          </p:spPr>
          <p:txBody>
            <a:bodyPr wrap="square">
              <a:spAutoFit/>
            </a:bodyPr>
            <a:lstStyle/>
            <a:p>
              <a:pPr algn="ctr" defTabSz="444500">
                <a:lnSpc>
                  <a:spcPct val="90000"/>
                </a:lnSpc>
                <a:spcBef>
                  <a:spcPct val="0"/>
                </a:spcBef>
                <a:spcAft>
                  <a:spcPct val="35000"/>
                </a:spcAft>
              </a:pPr>
              <a:r>
                <a:rPr lang="zh-CN" altLang="zh-CN" sz="500" dirty="0">
                  <a:solidFill>
                    <a:schemeClr val="bg1"/>
                  </a:solidFill>
                  <a:latin typeface="微软雅黑" panose="020B0503020204020204" pitchFamily="34" charset="-122"/>
                  <a:ea typeface="微软雅黑" panose="020B0503020204020204" pitchFamily="34" charset="-122"/>
                </a:rPr>
                <a:t>供应商</a:t>
              </a:r>
              <a:r>
                <a:rPr lang="zh-CN" altLang="en-US" sz="500" dirty="0">
                  <a:solidFill>
                    <a:schemeClr val="bg1"/>
                  </a:solidFill>
                  <a:latin typeface="微软雅黑" panose="020B0503020204020204" pitchFamily="34" charset="-122"/>
                  <a:ea typeface="微软雅黑" panose="020B0503020204020204" pitchFamily="34" charset="-122"/>
                </a:rPr>
                <a:t>准入</a:t>
              </a:r>
              <a:endParaRPr lang="en-US" altLang="zh-CN" sz="500" dirty="0">
                <a:solidFill>
                  <a:schemeClr val="bg1"/>
                </a:solidFill>
                <a:latin typeface="微软雅黑" panose="020B0503020204020204" pitchFamily="34" charset="-122"/>
                <a:ea typeface="微软雅黑" panose="020B0503020204020204" pitchFamily="34" charset="-122"/>
              </a:endParaRPr>
            </a:p>
          </p:txBody>
        </p:sp>
        <p:sp>
          <p:nvSpPr>
            <p:cNvPr id="70" name="矩形 69"/>
            <p:cNvSpPr/>
            <p:nvPr/>
          </p:nvSpPr>
          <p:spPr>
            <a:xfrm>
              <a:off x="7703977" y="2142523"/>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质量追溯</a:t>
              </a:r>
              <a:endParaRPr lang="en-US" altLang="zh-CN" sz="500" dirty="0">
                <a:solidFill>
                  <a:schemeClr val="bg1"/>
                </a:solidFill>
                <a:latin typeface="微软雅黑" panose="020B0503020204020204" pitchFamily="34" charset="-122"/>
                <a:ea typeface="微软雅黑" panose="020B0503020204020204" pitchFamily="34" charset="-122"/>
              </a:endParaRPr>
            </a:p>
          </p:txBody>
        </p:sp>
        <p:sp>
          <p:nvSpPr>
            <p:cNvPr id="71" name="矩形 70"/>
            <p:cNvSpPr/>
            <p:nvPr/>
          </p:nvSpPr>
          <p:spPr>
            <a:xfrm>
              <a:off x="5341444" y="4359646"/>
              <a:ext cx="82153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零部件认可</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72" name="图片 7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903002" y="1815611"/>
              <a:ext cx="279450" cy="279450"/>
            </a:xfrm>
            <a:prstGeom prst="rect">
              <a:avLst/>
            </a:prstGeom>
            <a:grpFill/>
          </p:spPr>
        </p:pic>
        <p:pic>
          <p:nvPicPr>
            <p:cNvPr id="73" name="图片 7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590212" y="3300961"/>
              <a:ext cx="324000" cy="324000"/>
            </a:xfrm>
            <a:prstGeom prst="rect">
              <a:avLst/>
            </a:prstGeom>
            <a:grpFill/>
          </p:spPr>
        </p:pic>
        <p:pic>
          <p:nvPicPr>
            <p:cNvPr id="74" name="图片 7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590212" y="4048973"/>
              <a:ext cx="324000" cy="324000"/>
            </a:xfrm>
            <a:prstGeom prst="rect">
              <a:avLst/>
            </a:prstGeom>
            <a:grpFill/>
          </p:spPr>
        </p:pic>
        <p:pic>
          <p:nvPicPr>
            <p:cNvPr id="75" name="图片 7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469365" y="4048973"/>
              <a:ext cx="324000" cy="324000"/>
            </a:xfrm>
            <a:prstGeom prst="rect">
              <a:avLst/>
            </a:prstGeom>
            <a:grpFill/>
          </p:spPr>
        </p:pic>
        <p:sp>
          <p:nvSpPr>
            <p:cNvPr id="76" name="矩形 75"/>
            <p:cNvSpPr/>
            <p:nvPr/>
          </p:nvSpPr>
          <p:spPr>
            <a:xfrm>
              <a:off x="6218267" y="5028476"/>
              <a:ext cx="826451"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供应商质检</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77" name="图片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65041" y="4694172"/>
              <a:ext cx="382329" cy="324000"/>
            </a:xfrm>
            <a:prstGeom prst="rect">
              <a:avLst/>
            </a:prstGeom>
            <a:grpFill/>
          </p:spPr>
        </p:pic>
        <p:sp>
          <p:nvSpPr>
            <p:cNvPr id="78" name="矩形 77"/>
            <p:cNvSpPr/>
            <p:nvPr/>
          </p:nvSpPr>
          <p:spPr>
            <a:xfrm>
              <a:off x="4850270" y="1337155"/>
              <a:ext cx="2847413" cy="431326"/>
            </a:xfrm>
            <a:prstGeom prst="rect">
              <a:avLst/>
            </a:prstGeom>
            <a:noFill/>
          </p:spPr>
          <p:txBody>
            <a:bodyPr wrap="square">
              <a:spAutoFit/>
            </a:bodyPr>
            <a:lstStyle/>
            <a:p>
              <a:pPr algn="ctr" defTabSz="914400">
                <a:lnSpc>
                  <a:spcPct val="150000"/>
                </a:lnSpc>
              </a:pPr>
              <a:r>
                <a:rPr lang="zh-CN" altLang="en-US" sz="1000" b="1" dirty="0">
                  <a:solidFill>
                    <a:schemeClr val="bg1"/>
                  </a:solidFill>
                  <a:latin typeface="微软雅黑" panose="020B0503020204020204" pitchFamily="34" charset="-122"/>
                  <a:ea typeface="微软雅黑" panose="020B0503020204020204" pitchFamily="34" charset="-122"/>
                </a:rPr>
                <a:t>数据分析与可视化</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sp>
          <p:nvSpPr>
            <p:cNvPr id="79" name="矩形 78"/>
            <p:cNvSpPr/>
            <p:nvPr/>
          </p:nvSpPr>
          <p:spPr>
            <a:xfrm>
              <a:off x="3243749" y="2142523"/>
              <a:ext cx="730813"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质量看板</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80" name="图片 7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86990" y="1766673"/>
              <a:ext cx="328388" cy="328388"/>
            </a:xfrm>
            <a:prstGeom prst="rect">
              <a:avLst/>
            </a:prstGeom>
            <a:grpFill/>
          </p:spPr>
        </p:pic>
        <p:sp>
          <p:nvSpPr>
            <p:cNvPr id="81" name="矩形 80"/>
            <p:cNvSpPr/>
            <p:nvPr/>
          </p:nvSpPr>
          <p:spPr>
            <a:xfrm>
              <a:off x="4800431" y="2142523"/>
              <a:ext cx="702153"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工作任务</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82" name="矩形 81"/>
            <p:cNvSpPr/>
            <p:nvPr/>
          </p:nvSpPr>
          <p:spPr>
            <a:xfrm>
              <a:off x="3903243" y="2142523"/>
              <a:ext cx="968509"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供应链看板</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83" name="图片 8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245797" y="1794039"/>
              <a:ext cx="328388" cy="301022"/>
            </a:xfrm>
            <a:prstGeom prst="rect">
              <a:avLst/>
            </a:prstGeom>
            <a:grpFill/>
          </p:spPr>
        </p:pic>
        <p:pic>
          <p:nvPicPr>
            <p:cNvPr id="84" name="图片 8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004604" y="1794039"/>
              <a:ext cx="301022" cy="301022"/>
            </a:xfrm>
            <a:prstGeom prst="rect">
              <a:avLst/>
            </a:prstGeom>
            <a:grpFill/>
          </p:spPr>
        </p:pic>
        <p:sp>
          <p:nvSpPr>
            <p:cNvPr id="85" name="矩形 84"/>
            <p:cNvSpPr/>
            <p:nvPr/>
          </p:nvSpPr>
          <p:spPr>
            <a:xfrm>
              <a:off x="5559949" y="2142523"/>
              <a:ext cx="599787"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报表</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86" name="图片 8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736045" y="1821405"/>
              <a:ext cx="273656" cy="273656"/>
            </a:xfrm>
            <a:prstGeom prst="rect">
              <a:avLst/>
            </a:prstGeom>
            <a:grpFill/>
          </p:spPr>
        </p:pic>
        <p:sp>
          <p:nvSpPr>
            <p:cNvPr id="87" name="矩形 86"/>
            <p:cNvSpPr/>
            <p:nvPr/>
          </p:nvSpPr>
          <p:spPr>
            <a:xfrm>
              <a:off x="6176693" y="2142523"/>
              <a:ext cx="831215"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经验知识库</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88" name="矩形 87"/>
            <p:cNvSpPr/>
            <p:nvPr/>
          </p:nvSpPr>
          <p:spPr>
            <a:xfrm>
              <a:off x="6984387" y="2127134"/>
              <a:ext cx="845600" cy="246686"/>
            </a:xfrm>
            <a:prstGeom prst="rect">
              <a:avLst/>
            </a:prstGeom>
            <a:grpFill/>
          </p:spPr>
          <p:txBody>
            <a:bodyPr wrap="none">
              <a:spAutoFit/>
            </a:bodyPr>
            <a:lstStyle/>
            <a:p>
              <a:pPr defTabSz="914400"/>
              <a:r>
                <a:rPr lang="zh-CN" altLang="en-US" sz="500" dirty="0">
                  <a:solidFill>
                    <a:schemeClr val="bg1"/>
                  </a:solidFill>
                  <a:latin typeface="微软雅黑" panose="020B0503020204020204" pitchFamily="34" charset="-122"/>
                  <a:ea typeface="微软雅黑" panose="020B0503020204020204" pitchFamily="34" charset="-122"/>
                </a:rPr>
                <a:t>智能预警</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89" name="图片 8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171561" y="1794039"/>
              <a:ext cx="301022" cy="301022"/>
            </a:xfrm>
            <a:prstGeom prst="rect">
              <a:avLst/>
            </a:prstGeom>
            <a:grpFill/>
          </p:spPr>
        </p:pic>
        <p:pic>
          <p:nvPicPr>
            <p:cNvPr id="90" name="图片 89"/>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440120" y="1794039"/>
              <a:ext cx="301022" cy="301022"/>
            </a:xfrm>
            <a:prstGeom prst="rect">
              <a:avLst/>
            </a:prstGeom>
            <a:grpFill/>
          </p:spPr>
        </p:pic>
        <p:sp>
          <p:nvSpPr>
            <p:cNvPr id="91" name="矩形: 圆顶角 90"/>
            <p:cNvSpPr/>
            <p:nvPr/>
          </p:nvSpPr>
          <p:spPr>
            <a:xfrm>
              <a:off x="158298" y="5425128"/>
              <a:ext cx="11932101" cy="748910"/>
            </a:xfrm>
            <a:prstGeom prst="round2SameRect">
              <a:avLst>
                <a:gd name="adj1" fmla="val 6079"/>
                <a:gd name="adj2" fmla="val 0"/>
              </a:avLst>
            </a:prstGeom>
            <a:grp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基础模块</a:t>
              </a:r>
              <a:endParaRPr kumimoji="0" lang="en-US" altLang="zh-CN" sz="1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92" name="矩形 91"/>
            <p:cNvSpPr/>
            <p:nvPr/>
          </p:nvSpPr>
          <p:spPr>
            <a:xfrm>
              <a:off x="474446" y="5794792"/>
              <a:ext cx="1000357"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组织管理</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93" name="矩形 92"/>
            <p:cNvSpPr/>
            <p:nvPr/>
          </p:nvSpPr>
          <p:spPr>
            <a:xfrm>
              <a:off x="6096417" y="3602141"/>
              <a:ext cx="1073542"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供应商评分</a:t>
              </a:r>
              <a:endParaRPr lang="en-US" altLang="zh-CN" sz="500" dirty="0">
                <a:solidFill>
                  <a:schemeClr val="bg1"/>
                </a:solidFill>
                <a:latin typeface="微软雅黑" panose="020B0503020204020204" pitchFamily="34" charset="-122"/>
                <a:ea typeface="微软雅黑" panose="020B0503020204020204" pitchFamily="34" charset="-122"/>
              </a:endParaRPr>
            </a:p>
          </p:txBody>
        </p:sp>
        <p:sp>
          <p:nvSpPr>
            <p:cNvPr id="94" name="矩形 93"/>
            <p:cNvSpPr/>
            <p:nvPr/>
          </p:nvSpPr>
          <p:spPr>
            <a:xfrm>
              <a:off x="8363816" y="2142523"/>
              <a:ext cx="831215"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知识助手</a:t>
              </a:r>
              <a:endParaRPr lang="en-US" altLang="zh-CN" sz="500" dirty="0">
                <a:solidFill>
                  <a:schemeClr val="bg1"/>
                </a:solidFill>
                <a:latin typeface="微软雅黑" panose="020B0503020204020204" pitchFamily="34" charset="-122"/>
                <a:ea typeface="微软雅黑" panose="020B0503020204020204" pitchFamily="34" charset="-122"/>
              </a:endParaRPr>
            </a:p>
          </p:txBody>
        </p:sp>
        <p:pic>
          <p:nvPicPr>
            <p:cNvPr id="95" name="图片 94"/>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flipH="1">
              <a:off x="8612869" y="1788135"/>
              <a:ext cx="345292" cy="306926"/>
            </a:xfrm>
            <a:prstGeom prst="rect">
              <a:avLst/>
            </a:prstGeom>
            <a:grpFill/>
          </p:spPr>
        </p:pic>
        <p:sp>
          <p:nvSpPr>
            <p:cNvPr id="96" name="矩形 95"/>
            <p:cNvSpPr/>
            <p:nvPr/>
          </p:nvSpPr>
          <p:spPr>
            <a:xfrm>
              <a:off x="3073247" y="5794792"/>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编码配置</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97" name="矩形 96"/>
            <p:cNvSpPr/>
            <p:nvPr/>
          </p:nvSpPr>
          <p:spPr>
            <a:xfrm>
              <a:off x="11050902" y="5794792"/>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日志管理</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98" name="矩形 97"/>
            <p:cNvSpPr/>
            <p:nvPr/>
          </p:nvSpPr>
          <p:spPr>
            <a:xfrm>
              <a:off x="9919286" y="5794792"/>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预警配置</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99" name="矩形 98"/>
            <p:cNvSpPr/>
            <p:nvPr/>
          </p:nvSpPr>
          <p:spPr>
            <a:xfrm>
              <a:off x="8842141" y="5794792"/>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物料清单</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00" name="矩形 99"/>
            <p:cNvSpPr/>
            <p:nvPr/>
          </p:nvSpPr>
          <p:spPr>
            <a:xfrm>
              <a:off x="7711587" y="5794792"/>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通知管理</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01" name="矩形 100"/>
            <p:cNvSpPr/>
            <p:nvPr/>
          </p:nvSpPr>
          <p:spPr>
            <a:xfrm>
              <a:off x="6564701" y="5794792"/>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审批配置</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02" name="矩形 101"/>
            <p:cNvSpPr/>
            <p:nvPr/>
          </p:nvSpPr>
          <p:spPr>
            <a:xfrm>
              <a:off x="5383951" y="5794792"/>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表单设计</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03" name="矩形 102"/>
            <p:cNvSpPr/>
            <p:nvPr/>
          </p:nvSpPr>
          <p:spPr>
            <a:xfrm>
              <a:off x="1773844" y="5794792"/>
              <a:ext cx="1000357"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权限管理</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104" name="图片 103"/>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0710" y="5776709"/>
              <a:ext cx="266999" cy="266999"/>
            </a:xfrm>
            <a:prstGeom prst="rect">
              <a:avLst/>
            </a:prstGeom>
            <a:grpFill/>
          </p:spPr>
        </p:pic>
        <p:pic>
          <p:nvPicPr>
            <p:cNvPr id="105" name="图片 10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599599" y="5795960"/>
              <a:ext cx="347512" cy="228497"/>
            </a:xfrm>
            <a:prstGeom prst="rect">
              <a:avLst/>
            </a:prstGeom>
            <a:grpFill/>
          </p:spPr>
        </p:pic>
        <p:pic>
          <p:nvPicPr>
            <p:cNvPr id="106" name="图片 10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898998" y="5766208"/>
              <a:ext cx="288000" cy="288000"/>
            </a:xfrm>
            <a:prstGeom prst="rect">
              <a:avLst/>
            </a:prstGeom>
            <a:grpFill/>
          </p:spPr>
        </p:pic>
        <p:pic>
          <p:nvPicPr>
            <p:cNvPr id="107" name="图片 10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918133" y="5794792"/>
              <a:ext cx="230832" cy="230832"/>
            </a:xfrm>
            <a:prstGeom prst="rect">
              <a:avLst/>
            </a:prstGeom>
            <a:grpFill/>
          </p:spPr>
        </p:pic>
        <p:pic>
          <p:nvPicPr>
            <p:cNvPr id="108" name="图片 107"/>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150565" y="5766208"/>
              <a:ext cx="288000" cy="288000"/>
            </a:xfrm>
            <a:prstGeom prst="rect">
              <a:avLst/>
            </a:prstGeom>
            <a:grpFill/>
          </p:spPr>
        </p:pic>
        <p:pic>
          <p:nvPicPr>
            <p:cNvPr id="109" name="图片 10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341494" y="5788237"/>
              <a:ext cx="243943" cy="243943"/>
            </a:xfrm>
            <a:prstGeom prst="rect">
              <a:avLst/>
            </a:prstGeom>
            <a:grpFill/>
          </p:spPr>
        </p:pic>
        <p:pic>
          <p:nvPicPr>
            <p:cNvPr id="110" name="图片 109"/>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503731" y="5766208"/>
              <a:ext cx="288000" cy="288000"/>
            </a:xfrm>
            <a:prstGeom prst="rect">
              <a:avLst/>
            </a:prstGeom>
            <a:grpFill/>
          </p:spPr>
        </p:pic>
        <p:pic>
          <p:nvPicPr>
            <p:cNvPr id="111" name="图片 110"/>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647050" y="5766208"/>
              <a:ext cx="288000" cy="288000"/>
            </a:xfrm>
            <a:prstGeom prst="rect">
              <a:avLst/>
            </a:prstGeom>
            <a:grpFill/>
          </p:spPr>
        </p:pic>
        <p:pic>
          <p:nvPicPr>
            <p:cNvPr id="112" name="图片 111"/>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9804697" y="5789488"/>
              <a:ext cx="222312" cy="241440"/>
            </a:xfrm>
            <a:prstGeom prst="rect">
              <a:avLst/>
            </a:prstGeom>
            <a:grpFill/>
          </p:spPr>
        </p:pic>
        <p:sp>
          <p:nvSpPr>
            <p:cNvPr id="113" name="矩形 112"/>
            <p:cNvSpPr/>
            <p:nvPr/>
          </p:nvSpPr>
          <p:spPr>
            <a:xfrm>
              <a:off x="1306129" y="5028476"/>
              <a:ext cx="1091416"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不合格品处理</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114" name="图片 1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89837" y="4694172"/>
              <a:ext cx="324000" cy="324000"/>
            </a:xfrm>
            <a:prstGeom prst="rect">
              <a:avLst/>
            </a:prstGeom>
            <a:grpFill/>
          </p:spPr>
        </p:pic>
        <p:sp>
          <p:nvSpPr>
            <p:cNvPr id="115" name="矩形 114"/>
            <p:cNvSpPr/>
            <p:nvPr/>
          </p:nvSpPr>
          <p:spPr>
            <a:xfrm>
              <a:off x="4169057" y="5794792"/>
              <a:ext cx="845600"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文档管理</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116" name="图片 11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975673" y="5748208"/>
              <a:ext cx="324000" cy="324000"/>
            </a:xfrm>
            <a:prstGeom prst="rect">
              <a:avLst/>
            </a:prstGeom>
            <a:grpFill/>
          </p:spPr>
        </p:pic>
        <p:sp>
          <p:nvSpPr>
            <p:cNvPr id="117" name="矩形 116"/>
            <p:cNvSpPr/>
            <p:nvPr/>
          </p:nvSpPr>
          <p:spPr>
            <a:xfrm>
              <a:off x="5206532" y="5028476"/>
              <a:ext cx="1082338"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供应商变更管理</a:t>
              </a:r>
              <a:endParaRPr lang="en-US" altLang="zh-CN" sz="500" dirty="0">
                <a:solidFill>
                  <a:schemeClr val="bg1"/>
                </a:solidFill>
                <a:latin typeface="微软雅黑" panose="020B0503020204020204" pitchFamily="34" charset="-122"/>
                <a:ea typeface="微软雅黑" panose="020B0503020204020204" pitchFamily="34" charset="-122"/>
              </a:endParaRPr>
            </a:p>
          </p:txBody>
        </p:sp>
        <p:pic>
          <p:nvPicPr>
            <p:cNvPr id="118" name="图片 117"/>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605632" y="4725011"/>
              <a:ext cx="293161" cy="293161"/>
            </a:xfrm>
            <a:prstGeom prst="rect">
              <a:avLst/>
            </a:prstGeom>
            <a:grpFill/>
          </p:spPr>
        </p:pic>
        <p:pic>
          <p:nvPicPr>
            <p:cNvPr id="119" name="图片 118"/>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480995" y="3324247"/>
              <a:ext cx="322485" cy="317648"/>
            </a:xfrm>
            <a:prstGeom prst="rect">
              <a:avLst/>
            </a:prstGeom>
            <a:grpFill/>
          </p:spPr>
        </p:pic>
        <p:sp>
          <p:nvSpPr>
            <p:cNvPr id="120" name="矩形: 圆顶角 119"/>
            <p:cNvSpPr/>
            <p:nvPr/>
          </p:nvSpPr>
          <p:spPr>
            <a:xfrm>
              <a:off x="9728660" y="2444802"/>
              <a:ext cx="2340000" cy="2931883"/>
            </a:xfrm>
            <a:prstGeom prst="round2SameRect">
              <a:avLst>
                <a:gd name="adj1" fmla="val 6893"/>
                <a:gd name="adj2" fmla="val 0"/>
              </a:avLst>
            </a:prstGeom>
            <a:grpFill/>
            <a:ln w="12700" cap="flat" cmpd="sng" algn="ctr">
              <a:noFill/>
              <a:prstDash val="solid"/>
              <a:miter lim="800000"/>
            </a:ln>
            <a:effectLst/>
          </p:spPr>
          <p:txBody>
            <a:bodyPr rtlCol="0" anchor="t"/>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1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计量管理</a:t>
              </a:r>
              <a:endParaRPr kumimoji="0" lang="en-US" altLang="zh-CN" sz="1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量仪量具管理</a:t>
              </a:r>
              <a:endParaRPr kumimoji="0" lang="zh-CN" altLang="en-US" sz="7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21" name="矩形: 圆顶角 120"/>
            <p:cNvSpPr/>
            <p:nvPr/>
          </p:nvSpPr>
          <p:spPr>
            <a:xfrm>
              <a:off x="7336328" y="2449722"/>
              <a:ext cx="2340000" cy="2926963"/>
            </a:xfrm>
            <a:prstGeom prst="round2SameRect">
              <a:avLst>
                <a:gd name="adj1" fmla="val 6079"/>
                <a:gd name="adj2" fmla="val 0"/>
              </a:avLst>
            </a:prstGeom>
            <a:grpFill/>
            <a:ln w="12700" cap="flat" cmpd="sng" algn="ctr">
              <a:noFill/>
              <a:prstDash val="solid"/>
              <a:miter lim="800000"/>
            </a:ln>
            <a:effectLst/>
          </p:spPr>
          <p:txBody>
            <a:bodyPr rtlCol="0" anchor="t"/>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1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售后质量</a:t>
              </a:r>
              <a:endParaRPr kumimoji="0" lang="en-US" altLang="zh-CN" sz="1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7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客户抱怨及售后维护</a:t>
              </a:r>
              <a:endParaRPr kumimoji="0" lang="zh-CN" altLang="en-US" sz="7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22" name="矩形 121"/>
            <p:cNvSpPr/>
            <p:nvPr/>
          </p:nvSpPr>
          <p:spPr>
            <a:xfrm>
              <a:off x="7768559" y="3655880"/>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客户抱怨</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23" name="矩形 122"/>
            <p:cNvSpPr/>
            <p:nvPr/>
          </p:nvSpPr>
          <p:spPr>
            <a:xfrm>
              <a:off x="10095517" y="3655880"/>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校准计划</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24" name="矩形 123"/>
            <p:cNvSpPr/>
            <p:nvPr/>
          </p:nvSpPr>
          <p:spPr>
            <a:xfrm>
              <a:off x="9940262" y="5028476"/>
              <a:ext cx="958341"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日常动态</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125" name="图片 1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5372" y="3317895"/>
              <a:ext cx="324000" cy="324000"/>
            </a:xfrm>
            <a:prstGeom prst="rect">
              <a:avLst/>
            </a:prstGeom>
            <a:grpFill/>
          </p:spPr>
        </p:pic>
        <p:pic>
          <p:nvPicPr>
            <p:cNvPr id="126" name="图片 1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95596" y="4048973"/>
              <a:ext cx="324000" cy="324000"/>
            </a:xfrm>
            <a:prstGeom prst="rect">
              <a:avLst/>
            </a:prstGeom>
            <a:grpFill/>
          </p:spPr>
        </p:pic>
        <p:sp>
          <p:nvSpPr>
            <p:cNvPr id="127" name="矩形 126"/>
            <p:cNvSpPr/>
            <p:nvPr/>
          </p:nvSpPr>
          <p:spPr>
            <a:xfrm>
              <a:off x="8488078" y="3655880"/>
              <a:ext cx="953800"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不合格处置</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128" name="内容占位符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65241" y="4694172"/>
              <a:ext cx="324000" cy="324000"/>
            </a:xfrm>
            <a:prstGeom prst="rect">
              <a:avLst/>
            </a:prstGeom>
            <a:grpFill/>
          </p:spPr>
        </p:pic>
        <p:sp>
          <p:nvSpPr>
            <p:cNvPr id="129" name="矩形 128"/>
            <p:cNvSpPr/>
            <p:nvPr/>
          </p:nvSpPr>
          <p:spPr>
            <a:xfrm>
              <a:off x="10916887" y="3655880"/>
              <a:ext cx="845600"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计量台账</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30" name="矩形 129"/>
            <p:cNvSpPr/>
            <p:nvPr/>
          </p:nvSpPr>
          <p:spPr>
            <a:xfrm>
              <a:off x="7704439" y="5013087"/>
              <a:ext cx="968509" cy="246686"/>
            </a:xfrm>
            <a:prstGeom prst="rect">
              <a:avLst/>
            </a:prstGeom>
            <a:grpFill/>
          </p:spPr>
          <p:txBody>
            <a:bodyPr wrap="none">
              <a:spAutoFit/>
            </a:bodyPr>
            <a:lstStyle/>
            <a:p>
              <a:pPr defTabSz="914400"/>
              <a:r>
                <a:rPr lang="zh-CN" altLang="en-US" sz="500" dirty="0">
                  <a:solidFill>
                    <a:schemeClr val="bg1"/>
                  </a:solidFill>
                  <a:latin typeface="微软雅黑" panose="020B0503020204020204" pitchFamily="34" charset="-122"/>
                  <a:ea typeface="微软雅黑" panose="020B0503020204020204" pitchFamily="34" charset="-122"/>
                </a:rPr>
                <a:t>项目及任务</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31" name="矩形 130"/>
            <p:cNvSpPr/>
            <p:nvPr/>
          </p:nvSpPr>
          <p:spPr>
            <a:xfrm>
              <a:off x="10011311" y="4359646"/>
              <a:ext cx="845600"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量具借还</a:t>
              </a:r>
              <a:endParaRPr lang="en-US" altLang="zh-CN" sz="500" dirty="0">
                <a:solidFill>
                  <a:schemeClr val="bg1"/>
                </a:solidFill>
                <a:latin typeface="微软雅黑" panose="020B0503020204020204" pitchFamily="34" charset="-122"/>
                <a:ea typeface="微软雅黑" panose="020B0503020204020204" pitchFamily="34" charset="-122"/>
              </a:endParaRPr>
            </a:p>
          </p:txBody>
        </p:sp>
        <p:pic>
          <p:nvPicPr>
            <p:cNvPr id="132" name="图片 13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7972984" y="4695528"/>
              <a:ext cx="322644" cy="322644"/>
            </a:xfrm>
            <a:prstGeom prst="rect">
              <a:avLst/>
            </a:prstGeom>
            <a:grpFill/>
          </p:spPr>
        </p:pic>
        <p:sp>
          <p:nvSpPr>
            <p:cNvPr id="133" name="矩形 132"/>
            <p:cNvSpPr/>
            <p:nvPr/>
          </p:nvSpPr>
          <p:spPr>
            <a:xfrm>
              <a:off x="7697684" y="4359646"/>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a:solidFill>
                    <a:schemeClr val="bg1"/>
                  </a:solidFill>
                  <a:latin typeface="微软雅黑" panose="020B0503020204020204" pitchFamily="34" charset="-122"/>
                  <a:ea typeface="微软雅黑" panose="020B0503020204020204" pitchFamily="34" charset="-122"/>
                </a:rPr>
                <a:t>客户清单</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34" name="矩形 133"/>
            <p:cNvSpPr/>
            <p:nvPr/>
          </p:nvSpPr>
          <p:spPr>
            <a:xfrm>
              <a:off x="10848073" y="5028476"/>
              <a:ext cx="958341"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计量看板</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135" name="图片 13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1169098" y="4056687"/>
              <a:ext cx="316286" cy="316286"/>
            </a:xfrm>
            <a:prstGeom prst="rect">
              <a:avLst/>
            </a:prstGeom>
            <a:grpFill/>
          </p:spPr>
        </p:pic>
        <p:sp>
          <p:nvSpPr>
            <p:cNvPr id="136" name="矩形 135"/>
            <p:cNvSpPr/>
            <p:nvPr/>
          </p:nvSpPr>
          <p:spPr>
            <a:xfrm>
              <a:off x="10904439" y="4359646"/>
              <a:ext cx="845600"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量具转移</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137" name="图片 136"/>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0238513" y="3975911"/>
              <a:ext cx="397062" cy="397062"/>
            </a:xfrm>
            <a:prstGeom prst="rect">
              <a:avLst/>
            </a:prstGeom>
            <a:grpFill/>
          </p:spPr>
        </p:pic>
        <p:sp>
          <p:nvSpPr>
            <p:cNvPr id="138" name="矩形 137"/>
            <p:cNvSpPr/>
            <p:nvPr/>
          </p:nvSpPr>
          <p:spPr>
            <a:xfrm>
              <a:off x="8608782" y="4359646"/>
              <a:ext cx="697627" cy="336389"/>
            </a:xfrm>
            <a:prstGeom prst="rect">
              <a:avLst/>
            </a:prstGeom>
            <a:grpFill/>
          </p:spPr>
          <p:txBody>
            <a:bodyPr wrap="square">
              <a:spAutoFit/>
            </a:bodyPr>
            <a:lstStyle/>
            <a:p>
              <a:pPr algn="ctr" defTabSz="444500">
                <a:lnSpc>
                  <a:spcPct val="90000"/>
                </a:lnSpc>
                <a:spcBef>
                  <a:spcPct val="0"/>
                </a:spcBef>
                <a:spcAft>
                  <a:spcPct val="35000"/>
                </a:spcAft>
              </a:pPr>
              <a:r>
                <a:rPr lang="en-US" altLang="zh-CN" sz="500" dirty="0">
                  <a:solidFill>
                    <a:schemeClr val="bg1"/>
                  </a:solidFill>
                  <a:latin typeface="微软雅黑" panose="020B0503020204020204" pitchFamily="34" charset="-122"/>
                  <a:ea typeface="微软雅黑" panose="020B0503020204020204" pitchFamily="34" charset="-122"/>
                </a:rPr>
                <a:t>8D</a:t>
              </a:r>
              <a:r>
                <a:rPr lang="zh-CN" altLang="en-US" sz="500" dirty="0">
                  <a:solidFill>
                    <a:schemeClr val="bg1"/>
                  </a:solidFill>
                  <a:latin typeface="微软雅黑" panose="020B0503020204020204" pitchFamily="34" charset="-122"/>
                  <a:ea typeface="微软雅黑" panose="020B0503020204020204" pitchFamily="34" charset="-122"/>
                </a:rPr>
                <a:t>处理</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139" name="图片 138"/>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7957980" y="4054188"/>
              <a:ext cx="318785" cy="318785"/>
            </a:xfrm>
            <a:prstGeom prst="rect">
              <a:avLst/>
            </a:prstGeom>
            <a:grpFill/>
          </p:spPr>
        </p:pic>
        <p:pic>
          <p:nvPicPr>
            <p:cNvPr id="140" name="图片 139"/>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10301500" y="4694172"/>
              <a:ext cx="324000" cy="324000"/>
            </a:xfrm>
            <a:prstGeom prst="rect">
              <a:avLst/>
            </a:prstGeom>
            <a:grpFill/>
          </p:spPr>
        </p:pic>
        <p:pic>
          <p:nvPicPr>
            <p:cNvPr id="141" name="图片 140"/>
            <p:cNvPicPr>
              <a:picLocks noChangeAspect="1"/>
            </p:cNvPicPr>
            <p:nvPr/>
          </p:nvPicPr>
          <p:blipFill rotWithShape="1">
            <a:blip r:embed="rId44" cstate="print">
              <a:extLst>
                <a:ext uri="{28A0092B-C50C-407E-A947-70E740481C1C}">
                  <a14:useLocalDpi xmlns:a14="http://schemas.microsoft.com/office/drawing/2010/main" val="0"/>
                </a:ext>
              </a:extLst>
            </a:blip>
            <a:srcRect b="16347"/>
            <a:stretch>
              <a:fillRect/>
            </a:stretch>
          </p:blipFill>
          <p:spPr>
            <a:xfrm>
              <a:off x="8774902" y="3335776"/>
              <a:ext cx="365388" cy="305657"/>
            </a:xfrm>
            <a:prstGeom prst="rect">
              <a:avLst/>
            </a:prstGeom>
            <a:grpFill/>
          </p:spPr>
        </p:pic>
        <p:pic>
          <p:nvPicPr>
            <p:cNvPr id="142" name="图片 141"/>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0312871" y="3339766"/>
              <a:ext cx="302129" cy="302129"/>
            </a:xfrm>
            <a:prstGeom prst="rect">
              <a:avLst/>
            </a:prstGeom>
            <a:grpFill/>
          </p:spPr>
        </p:pic>
        <p:pic>
          <p:nvPicPr>
            <p:cNvPr id="143" name="图片 14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115198" y="4694172"/>
              <a:ext cx="324000" cy="324000"/>
            </a:xfrm>
            <a:prstGeom prst="rect">
              <a:avLst/>
            </a:prstGeom>
            <a:grpFill/>
          </p:spPr>
        </p:pic>
        <p:pic>
          <p:nvPicPr>
            <p:cNvPr id="144" name="图片 14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1178365" y="3319251"/>
              <a:ext cx="322644" cy="322644"/>
            </a:xfrm>
            <a:prstGeom prst="rect">
              <a:avLst/>
            </a:prstGeom>
            <a:grpFill/>
          </p:spPr>
        </p:pic>
        <p:sp>
          <p:nvSpPr>
            <p:cNvPr id="145" name="矩形 144"/>
            <p:cNvSpPr/>
            <p:nvPr/>
          </p:nvSpPr>
          <p:spPr>
            <a:xfrm>
              <a:off x="8561303" y="5028476"/>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产品管理</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146" name="图片 145"/>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8778667" y="4621110"/>
              <a:ext cx="397062" cy="397062"/>
            </a:xfrm>
            <a:prstGeom prst="rect">
              <a:avLst/>
            </a:prstGeom>
            <a:grpFill/>
          </p:spPr>
        </p:pic>
        <p:pic>
          <p:nvPicPr>
            <p:cNvPr id="147" name="图片 146"/>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065076" y="4008052"/>
              <a:ext cx="418622" cy="418622"/>
            </a:xfrm>
            <a:prstGeom prst="rect">
              <a:avLst/>
            </a:prstGeom>
            <a:grpFill/>
          </p:spPr>
        </p:pic>
      </p:grpSp>
      <p:sp>
        <p:nvSpPr>
          <p:cNvPr id="148" name="内容占位符 2"/>
          <p:cNvSpPr txBox="1"/>
          <p:nvPr/>
        </p:nvSpPr>
        <p:spPr>
          <a:xfrm>
            <a:off x="-20879" y="5713630"/>
            <a:ext cx="3011187" cy="2132462"/>
          </a:xfrm>
          <a:prstGeom prst="rect">
            <a:avLst/>
          </a:prstGeom>
        </p:spPr>
        <p:txBody>
          <a:bodyPr vert="horz" lIns="91440" tIns="45720" rIns="91440" bIns="45720" rtlCol="0">
            <a:noAutofit/>
          </a:bodyPr>
          <a:lstStyle>
            <a:lvl1pPr marL="228600" indent="-228600">
              <a:lnSpc>
                <a:spcPct val="150000"/>
              </a:lnSpc>
              <a:spcBef>
                <a:spcPts val="1000"/>
              </a:spcBef>
              <a:buClr>
                <a:schemeClr val="bg1"/>
              </a:buClr>
              <a:buFont typeface="微软雅黑" panose="020B0503020204020204" pitchFamily="34" charset="-122"/>
              <a:buChar char="◦"/>
              <a:defRPr sz="1600">
                <a:solidFill>
                  <a:schemeClr val="bg1"/>
                </a:solidFill>
                <a:latin typeface="微软雅黑" panose="020B0503020204020204" pitchFamily="34" charset="-122"/>
                <a:ea typeface="微软雅黑" panose="020B0503020204020204" pitchFamily="34" charset="-122"/>
              </a:defRPr>
            </a:lvl1pPr>
            <a:lvl2pPr marL="685800" indent="-228600">
              <a:lnSpc>
                <a:spcPct val="100000"/>
              </a:lnSpc>
              <a:spcBef>
                <a:spcPts val="500"/>
              </a:spcBef>
              <a:buFont typeface="Arial" panose="020B0604020202020204" pitchFamily="34" charset="0"/>
              <a:buChar char="•"/>
              <a:defRPr sz="2000">
                <a:solidFill>
                  <a:schemeClr val="bg1"/>
                </a:solidFill>
              </a:defRPr>
            </a:lvl2pPr>
            <a:lvl3pPr marL="1143000" indent="-228600">
              <a:lnSpc>
                <a:spcPct val="100000"/>
              </a:lnSpc>
              <a:spcBef>
                <a:spcPts val="500"/>
              </a:spcBef>
              <a:buFont typeface="Arial" panose="020B0604020202020204" pitchFamily="34" charset="0"/>
              <a:buChar char="•"/>
              <a:defRPr>
                <a:solidFill>
                  <a:schemeClr val="bg1"/>
                </a:solidFill>
              </a:defRPr>
            </a:lvl3pPr>
            <a:lvl4pPr marL="1600200" indent="-228600">
              <a:lnSpc>
                <a:spcPct val="100000"/>
              </a:lnSpc>
              <a:spcBef>
                <a:spcPts val="500"/>
              </a:spcBef>
              <a:buFont typeface="Arial" panose="020B0604020202020204" pitchFamily="34" charset="0"/>
              <a:buChar char="•"/>
              <a:defRPr sz="1600">
                <a:solidFill>
                  <a:schemeClr val="bg1"/>
                </a:solidFill>
              </a:defRPr>
            </a:lvl4pPr>
            <a:lvl5pPr marL="2057400" indent="-228600">
              <a:lnSpc>
                <a:spcPct val="100000"/>
              </a:lnSpc>
              <a:spcBef>
                <a:spcPts val="500"/>
              </a:spcBef>
              <a:buFont typeface="Arial" panose="020B0604020202020204" pitchFamily="34" charset="0"/>
              <a:buChar char="•"/>
              <a:defRPr sz="160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800" dirty="0">
                <a:solidFill>
                  <a:schemeClr val="tx1"/>
                </a:solidFill>
              </a:rPr>
              <a:t>确保量具的</a:t>
            </a:r>
            <a:r>
              <a:rPr lang="zh-CN" altLang="en-US" sz="900" dirty="0">
                <a:solidFill>
                  <a:schemeClr val="tx1"/>
                </a:solidFill>
              </a:rPr>
              <a:t>及时校验</a:t>
            </a:r>
            <a:r>
              <a:rPr lang="zh-CN" altLang="en-US" sz="800" dirty="0">
                <a:solidFill>
                  <a:schemeClr val="tx1"/>
                </a:solidFill>
              </a:rPr>
              <a:t>和</a:t>
            </a:r>
            <a:r>
              <a:rPr lang="zh-CN" altLang="en-US" sz="900" dirty="0">
                <a:solidFill>
                  <a:schemeClr val="tx1"/>
                </a:solidFill>
              </a:rPr>
              <a:t>合规使用</a:t>
            </a:r>
            <a:r>
              <a:rPr lang="zh-CN" altLang="en-US" sz="800" dirty="0">
                <a:solidFill>
                  <a:schemeClr val="tx1"/>
                </a:solidFill>
              </a:rPr>
              <a:t>，保障质量检测的有效性和准确，降低质量损失</a:t>
            </a:r>
            <a:endParaRPr lang="en-US" altLang="zh-CN" sz="800" dirty="0">
              <a:solidFill>
                <a:schemeClr val="tx1"/>
              </a:solidFill>
            </a:endParaRPr>
          </a:p>
          <a:p>
            <a:r>
              <a:rPr lang="zh-CN" altLang="en-US" sz="900" dirty="0">
                <a:solidFill>
                  <a:schemeClr val="tx1"/>
                </a:solidFill>
              </a:rPr>
              <a:t>实时跟踪</a:t>
            </a:r>
            <a:r>
              <a:rPr lang="zh-CN" altLang="en-US" sz="800" dirty="0">
                <a:solidFill>
                  <a:schemeClr val="tx1"/>
                </a:solidFill>
              </a:rPr>
              <a:t>量具的使用和流转，降低量具的意外</a:t>
            </a:r>
            <a:r>
              <a:rPr lang="zh-CN" altLang="en-US" sz="900" dirty="0">
                <a:solidFill>
                  <a:schemeClr val="tx1"/>
                </a:solidFill>
              </a:rPr>
              <a:t>遗失</a:t>
            </a:r>
            <a:r>
              <a:rPr lang="zh-CN" altLang="en-US" sz="800" dirty="0">
                <a:solidFill>
                  <a:schemeClr val="tx1"/>
                </a:solidFill>
              </a:rPr>
              <a:t>和不必要的</a:t>
            </a:r>
            <a:r>
              <a:rPr lang="zh-CN" altLang="en-US" sz="900" dirty="0">
                <a:solidFill>
                  <a:schemeClr val="tx1"/>
                </a:solidFill>
              </a:rPr>
              <a:t>损坏</a:t>
            </a:r>
            <a:endParaRPr lang="en-US" altLang="zh-CN" sz="900" dirty="0">
              <a:solidFill>
                <a:schemeClr val="tx1"/>
              </a:solidFill>
            </a:endParaRPr>
          </a:p>
          <a:p>
            <a:r>
              <a:rPr lang="zh-CN" altLang="en-US" sz="800" dirty="0">
                <a:solidFill>
                  <a:schemeClr val="tx1"/>
                </a:solidFill>
              </a:rPr>
              <a:t>微信小程序，全面支持量具的台账管理，借入借出等功能，方便、快捷；支持</a:t>
            </a:r>
            <a:r>
              <a:rPr lang="zh-CN" altLang="en-US" sz="900" dirty="0">
                <a:solidFill>
                  <a:schemeClr val="tx1"/>
                </a:solidFill>
              </a:rPr>
              <a:t>二维码</a:t>
            </a:r>
            <a:r>
              <a:rPr lang="zh-CN" altLang="en-US" sz="800" dirty="0">
                <a:solidFill>
                  <a:schemeClr val="tx1"/>
                </a:solidFill>
              </a:rPr>
              <a:t>，使用快捷简单</a:t>
            </a:r>
            <a:endParaRPr lang="en-US" altLang="zh-CN" sz="800" dirty="0">
              <a:solidFill>
                <a:schemeClr val="tx1"/>
              </a:solidFill>
            </a:endParaRPr>
          </a:p>
          <a:p>
            <a:r>
              <a:rPr lang="zh-CN" altLang="en-US" sz="800" dirty="0">
                <a:solidFill>
                  <a:schemeClr val="tx1"/>
                </a:solidFill>
              </a:rPr>
              <a:t>辅助合理安排量具的校准计划，提高量具的</a:t>
            </a:r>
            <a:r>
              <a:rPr lang="zh-CN" altLang="en-US" sz="900" dirty="0">
                <a:solidFill>
                  <a:schemeClr val="tx1"/>
                </a:solidFill>
              </a:rPr>
              <a:t>使用效率</a:t>
            </a:r>
            <a:r>
              <a:rPr lang="zh-CN" altLang="en-US" sz="800" dirty="0">
                <a:solidFill>
                  <a:schemeClr val="tx1"/>
                </a:solidFill>
              </a:rPr>
              <a:t>，减少不必要的重复购买；避免影响生产和工作需要</a:t>
            </a:r>
            <a:endParaRPr lang="en-US" altLang="zh-CN" sz="800" dirty="0">
              <a:solidFill>
                <a:schemeClr val="tx1"/>
              </a:solidFill>
            </a:endParaRPr>
          </a:p>
        </p:txBody>
      </p:sp>
      <p:grpSp>
        <p:nvGrpSpPr>
          <p:cNvPr id="149" name="组合 148"/>
          <p:cNvGrpSpPr/>
          <p:nvPr/>
        </p:nvGrpSpPr>
        <p:grpSpPr>
          <a:xfrm>
            <a:off x="3345784" y="6004869"/>
            <a:ext cx="1034173" cy="1522268"/>
            <a:chOff x="7031142" y="3464996"/>
            <a:chExt cx="1936167" cy="2885534"/>
          </a:xfrm>
        </p:grpSpPr>
        <p:pic>
          <p:nvPicPr>
            <p:cNvPr id="150" name="图片 149"/>
            <p:cNvPicPr>
              <a:picLocks noChangeAspect="1"/>
            </p:cNvPicPr>
            <p:nvPr/>
          </p:nvPicPr>
          <p:blipFill rotWithShape="1">
            <a:blip r:embed="rId46" cstate="print">
              <a:extLst>
                <a:ext uri="{28A0092B-C50C-407E-A947-70E740481C1C}">
                  <a14:useLocalDpi xmlns:a14="http://schemas.microsoft.com/office/drawing/2010/main" val="0"/>
                </a:ext>
              </a:extLst>
            </a:blip>
            <a:srcRect t="4164" b="19895"/>
            <a:stretch>
              <a:fillRect/>
            </a:stretch>
          </p:blipFill>
          <p:spPr>
            <a:xfrm>
              <a:off x="7184596" y="3571593"/>
              <a:ext cx="1629257" cy="2688517"/>
            </a:xfrm>
            <a:prstGeom prst="rect">
              <a:avLst/>
            </a:prstGeom>
          </p:spPr>
        </p:pic>
        <p:pic>
          <p:nvPicPr>
            <p:cNvPr id="151" name="图片 15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7031142" y="3464996"/>
              <a:ext cx="1936167" cy="2885534"/>
            </a:xfrm>
            <a:prstGeom prst="rect">
              <a:avLst/>
            </a:prstGeom>
          </p:spPr>
        </p:pic>
      </p:grpSp>
      <p:grpSp>
        <p:nvGrpSpPr>
          <p:cNvPr id="152" name="组合 151"/>
          <p:cNvGrpSpPr/>
          <p:nvPr/>
        </p:nvGrpSpPr>
        <p:grpSpPr>
          <a:xfrm>
            <a:off x="4810004" y="7092038"/>
            <a:ext cx="1211252" cy="1039926"/>
            <a:chOff x="8993205" y="3839449"/>
            <a:chExt cx="2749746" cy="2133929"/>
          </a:xfrm>
        </p:grpSpPr>
        <p:pic>
          <p:nvPicPr>
            <p:cNvPr id="153" name="图片 152"/>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8993205" y="3839449"/>
              <a:ext cx="2749746" cy="2133929"/>
            </a:xfrm>
            <a:prstGeom prst="rect">
              <a:avLst/>
            </a:prstGeom>
          </p:spPr>
        </p:pic>
        <p:pic>
          <p:nvPicPr>
            <p:cNvPr id="154" name="图片 153"/>
            <p:cNvPicPr>
              <a:picLocks noChangeAspect="1"/>
            </p:cNvPicPr>
            <p:nvPr/>
          </p:nvPicPr>
          <p:blipFill>
            <a:blip r:embed="rId49"/>
            <a:stretch>
              <a:fillRect/>
            </a:stretch>
          </p:blipFill>
          <p:spPr>
            <a:xfrm>
              <a:off x="9026558" y="3918886"/>
              <a:ext cx="2610364" cy="1318939"/>
            </a:xfrm>
            <a:prstGeom prst="rect">
              <a:avLst/>
            </a:prstGeom>
          </p:spPr>
        </p:pic>
      </p:grpSp>
      <p:sp>
        <p:nvSpPr>
          <p:cNvPr id="155" name="文本框 154"/>
          <p:cNvSpPr txBox="1"/>
          <p:nvPr/>
        </p:nvSpPr>
        <p:spPr>
          <a:xfrm>
            <a:off x="321760" y="14352632"/>
            <a:ext cx="3208754" cy="369332"/>
          </a:xfrm>
          <a:prstGeom prst="rect">
            <a:avLst/>
          </a:prstGeom>
          <a:noFill/>
        </p:spPr>
        <p:txBody>
          <a:bodyPr wrap="square" rtlCol="0">
            <a:spAutoFit/>
          </a:bodyPr>
          <a:lstStyle/>
          <a:p>
            <a:r>
              <a:rPr lang="en-US" altLang="zh-CN" dirty="0"/>
              <a:t>LINX QMS– </a:t>
            </a:r>
            <a:r>
              <a:rPr lang="zh-CN" altLang="en-US" dirty="0"/>
              <a:t>质量数据分析</a:t>
            </a:r>
            <a:endParaRPr lang="zh-CN" altLang="en-US" dirty="0"/>
          </a:p>
        </p:txBody>
      </p:sp>
      <p:sp>
        <p:nvSpPr>
          <p:cNvPr id="156" name="内容占位符 2"/>
          <p:cNvSpPr txBox="1"/>
          <p:nvPr/>
        </p:nvSpPr>
        <p:spPr>
          <a:xfrm>
            <a:off x="100576" y="15025975"/>
            <a:ext cx="3479125" cy="3763333"/>
          </a:xfrm>
          <a:prstGeom prst="rect">
            <a:avLst/>
          </a:prstGeom>
        </p:spPr>
        <p:txBody>
          <a:bodyPr vert="horz" lIns="91440" tIns="45720" rIns="91440" bIns="45720" rtlCol="0">
            <a:noAutofit/>
          </a:bodyPr>
          <a:lstStyle>
            <a:lvl1pPr marL="228600" indent="-228600">
              <a:lnSpc>
                <a:spcPct val="150000"/>
              </a:lnSpc>
              <a:spcBef>
                <a:spcPts val="1000"/>
              </a:spcBef>
              <a:buClr>
                <a:schemeClr val="bg1"/>
              </a:buClr>
              <a:buFont typeface="微软雅黑" panose="020B0503020204020204" pitchFamily="34" charset="-122"/>
              <a:buChar char="◦"/>
              <a:defRPr sz="1600">
                <a:solidFill>
                  <a:schemeClr val="bg1"/>
                </a:solidFill>
                <a:latin typeface="微软雅黑" panose="020B0503020204020204" pitchFamily="34" charset="-122"/>
                <a:ea typeface="微软雅黑" panose="020B0503020204020204" pitchFamily="34" charset="-122"/>
              </a:defRPr>
            </a:lvl1pPr>
            <a:lvl2pPr marL="685800" indent="-228600">
              <a:lnSpc>
                <a:spcPct val="100000"/>
              </a:lnSpc>
              <a:spcBef>
                <a:spcPts val="500"/>
              </a:spcBef>
              <a:buFont typeface="Arial" panose="020B0604020202020204" pitchFamily="34" charset="0"/>
              <a:buChar char="•"/>
              <a:defRPr sz="2000">
                <a:solidFill>
                  <a:schemeClr val="bg1"/>
                </a:solidFill>
              </a:defRPr>
            </a:lvl2pPr>
            <a:lvl3pPr marL="1143000" indent="-228600">
              <a:lnSpc>
                <a:spcPct val="100000"/>
              </a:lnSpc>
              <a:spcBef>
                <a:spcPts val="500"/>
              </a:spcBef>
              <a:buFont typeface="Arial" panose="020B0604020202020204" pitchFamily="34" charset="0"/>
              <a:buChar char="•"/>
              <a:defRPr>
                <a:solidFill>
                  <a:schemeClr val="bg1"/>
                </a:solidFill>
              </a:defRPr>
            </a:lvl3pPr>
            <a:lvl4pPr marL="1600200" indent="-228600">
              <a:lnSpc>
                <a:spcPct val="100000"/>
              </a:lnSpc>
              <a:spcBef>
                <a:spcPts val="500"/>
              </a:spcBef>
              <a:buFont typeface="Arial" panose="020B0604020202020204" pitchFamily="34" charset="0"/>
              <a:buChar char="•"/>
              <a:defRPr sz="1600">
                <a:solidFill>
                  <a:schemeClr val="bg1"/>
                </a:solidFill>
              </a:defRPr>
            </a:lvl4pPr>
            <a:lvl5pPr marL="2057400" indent="-228600">
              <a:lnSpc>
                <a:spcPct val="100000"/>
              </a:lnSpc>
              <a:spcBef>
                <a:spcPts val="500"/>
              </a:spcBef>
              <a:buFont typeface="Arial" panose="020B0604020202020204" pitchFamily="34" charset="0"/>
              <a:buChar char="•"/>
              <a:defRPr sz="160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b="1" dirty="0">
                <a:solidFill>
                  <a:schemeClr val="tx1"/>
                </a:solidFill>
              </a:rPr>
              <a:t>全过程的质量数据追溯</a:t>
            </a:r>
            <a:r>
              <a:rPr lang="zh-CN" altLang="en-US" sz="1400" dirty="0">
                <a:solidFill>
                  <a:schemeClr val="tx1"/>
                </a:solidFill>
              </a:rPr>
              <a:t>，涵盖进料、制程、发货，客户等各个过程</a:t>
            </a:r>
            <a:endParaRPr lang="en-US" altLang="zh-CN" sz="1400" dirty="0">
              <a:solidFill>
                <a:schemeClr val="tx1"/>
              </a:solidFill>
            </a:endParaRPr>
          </a:p>
          <a:p>
            <a:r>
              <a:rPr lang="zh-CN" altLang="en-US" sz="1400" dirty="0">
                <a:solidFill>
                  <a:schemeClr val="tx1"/>
                </a:solidFill>
              </a:rPr>
              <a:t>实时、多维度的质量综合分析，帮助管理层快速了解企业的整体质量情况</a:t>
            </a:r>
            <a:endParaRPr lang="en-US" altLang="zh-CN" sz="1400" dirty="0">
              <a:solidFill>
                <a:schemeClr val="tx1"/>
              </a:solidFill>
            </a:endParaRPr>
          </a:p>
          <a:p>
            <a:r>
              <a:rPr lang="zh-CN" altLang="en-US" sz="1400" dirty="0">
                <a:solidFill>
                  <a:schemeClr val="tx1"/>
                </a:solidFill>
              </a:rPr>
              <a:t>一目了然的质量大数据分析图线，减低数据分析的门槛，帮助企业挖掘数据金矿</a:t>
            </a:r>
            <a:endParaRPr lang="en-US" altLang="zh-CN" sz="1400" dirty="0">
              <a:solidFill>
                <a:schemeClr val="tx1"/>
              </a:solidFill>
            </a:endParaRPr>
          </a:p>
          <a:p>
            <a:r>
              <a:rPr lang="zh-CN" altLang="en-US" sz="1400" dirty="0">
                <a:solidFill>
                  <a:schemeClr val="tx1"/>
                </a:solidFill>
              </a:rPr>
              <a:t>开放便捷的数据聚合和外部数据集成展示</a:t>
            </a:r>
            <a:endParaRPr lang="en-US" altLang="zh-CN" sz="1400" dirty="0">
              <a:solidFill>
                <a:schemeClr val="tx1"/>
              </a:solidFill>
            </a:endParaRPr>
          </a:p>
        </p:txBody>
      </p:sp>
      <p:grpSp>
        <p:nvGrpSpPr>
          <p:cNvPr id="157" name="组合 156"/>
          <p:cNvGrpSpPr/>
          <p:nvPr/>
        </p:nvGrpSpPr>
        <p:grpSpPr>
          <a:xfrm>
            <a:off x="3781197" y="14999765"/>
            <a:ext cx="2994709" cy="2505888"/>
            <a:chOff x="6015203" y="1505357"/>
            <a:chExt cx="4015916" cy="3464368"/>
          </a:xfrm>
        </p:grpSpPr>
        <p:pic>
          <p:nvPicPr>
            <p:cNvPr id="158" name="图片 157"/>
            <p:cNvPicPr/>
            <p:nvPr/>
          </p:nvPicPr>
          <p:blipFill>
            <a:blip r:embed="rId50"/>
            <a:stretch>
              <a:fillRect/>
            </a:stretch>
          </p:blipFill>
          <p:spPr>
            <a:xfrm>
              <a:off x="6052106" y="1584794"/>
              <a:ext cx="3861863" cy="2371570"/>
            </a:xfrm>
            <a:prstGeom prst="rect">
              <a:avLst/>
            </a:prstGeom>
            <a:ln>
              <a:noFill/>
            </a:ln>
            <a:effectLst>
              <a:outerShdw blurRad="292100" dist="139700" dir="2700000" algn="tl" rotWithShape="0">
                <a:srgbClr val="333333">
                  <a:alpha val="65000"/>
                </a:srgbClr>
              </a:outerShdw>
            </a:effectLst>
          </p:spPr>
        </p:pic>
        <p:pic>
          <p:nvPicPr>
            <p:cNvPr id="159" name="图片 158"/>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6015203" y="1505357"/>
              <a:ext cx="4015916" cy="3464368"/>
            </a:xfrm>
            <a:prstGeom prst="rect">
              <a:avLst/>
            </a:prstGeom>
          </p:spPr>
        </p:pic>
      </p:grpSp>
      <p:grpSp>
        <p:nvGrpSpPr>
          <p:cNvPr id="160" name="组合 159"/>
          <p:cNvGrpSpPr/>
          <p:nvPr/>
        </p:nvGrpSpPr>
        <p:grpSpPr>
          <a:xfrm>
            <a:off x="3752682" y="17356329"/>
            <a:ext cx="985244" cy="938719"/>
            <a:chOff x="10174963" y="2034196"/>
            <a:chExt cx="1766791" cy="2765087"/>
          </a:xfrm>
        </p:grpSpPr>
        <p:pic>
          <p:nvPicPr>
            <p:cNvPr id="161" name="图片 160"/>
            <p:cNvPicPr/>
            <p:nvPr/>
          </p:nvPicPr>
          <p:blipFill rotWithShape="1">
            <a:blip r:embed="rId52"/>
            <a:srcRect l="38675"/>
            <a:stretch>
              <a:fillRect/>
            </a:stretch>
          </p:blipFill>
          <p:spPr>
            <a:xfrm>
              <a:off x="10306877" y="2064508"/>
              <a:ext cx="1524939" cy="2704465"/>
            </a:xfrm>
            <a:prstGeom prst="rect">
              <a:avLst/>
            </a:prstGeom>
            <a:ln>
              <a:noFill/>
            </a:ln>
            <a:effectLst>
              <a:outerShdw blurRad="292100" dist="139700" dir="2700000" algn="tl" rotWithShape="0">
                <a:srgbClr val="333333">
                  <a:alpha val="65000"/>
                </a:srgbClr>
              </a:outerShdw>
            </a:effectLst>
          </p:spPr>
        </p:pic>
        <p:pic>
          <p:nvPicPr>
            <p:cNvPr id="162" name="图片 161"/>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10174963" y="2034196"/>
              <a:ext cx="1766791" cy="2765087"/>
            </a:xfrm>
            <a:prstGeom prst="rect">
              <a:avLst/>
            </a:prstGeom>
          </p:spPr>
        </p:pic>
      </p:grpSp>
      <p:sp>
        <p:nvSpPr>
          <p:cNvPr id="163" name="文本框 162"/>
          <p:cNvSpPr txBox="1"/>
          <p:nvPr/>
        </p:nvSpPr>
        <p:spPr>
          <a:xfrm>
            <a:off x="234641" y="19031021"/>
            <a:ext cx="3208754" cy="369332"/>
          </a:xfrm>
          <a:prstGeom prst="rect">
            <a:avLst/>
          </a:prstGeom>
          <a:noFill/>
        </p:spPr>
        <p:txBody>
          <a:bodyPr wrap="square" rtlCol="0">
            <a:spAutoFit/>
          </a:bodyPr>
          <a:lstStyle/>
          <a:p>
            <a:r>
              <a:rPr lang="en-US" altLang="zh-CN" dirty="0"/>
              <a:t>LINX QMS– </a:t>
            </a:r>
            <a:r>
              <a:rPr lang="zh-CN" altLang="en-US" dirty="0"/>
              <a:t>质量数据统一平台</a:t>
            </a:r>
            <a:endParaRPr lang="zh-CN" altLang="en-US" dirty="0"/>
          </a:p>
        </p:txBody>
      </p:sp>
      <p:grpSp>
        <p:nvGrpSpPr>
          <p:cNvPr id="7" name="组合 6"/>
          <p:cNvGrpSpPr/>
          <p:nvPr/>
        </p:nvGrpSpPr>
        <p:grpSpPr>
          <a:xfrm>
            <a:off x="860743" y="20783374"/>
            <a:ext cx="5255782" cy="2125094"/>
            <a:chOff x="818487" y="6159598"/>
            <a:chExt cx="7240072" cy="4333910"/>
          </a:xfrm>
        </p:grpSpPr>
        <p:sp>
          <p:nvSpPr>
            <p:cNvPr id="164" name="内容占位符 2"/>
            <p:cNvSpPr txBox="1"/>
            <p:nvPr/>
          </p:nvSpPr>
          <p:spPr>
            <a:xfrm>
              <a:off x="3421123" y="6159598"/>
              <a:ext cx="1971961" cy="603617"/>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endParaRPr lang="zh-CN" altLang="en-US" sz="1000" dirty="0">
                <a:solidFill>
                  <a:schemeClr val="tx1"/>
                </a:solidFill>
                <a:latin typeface="微软雅黑" panose="020B0503020204020204" pitchFamily="34" charset="-122"/>
                <a:ea typeface="微软雅黑" panose="020B0503020204020204" pitchFamily="34" charset="-122"/>
              </a:endParaRPr>
            </a:p>
          </p:txBody>
        </p:sp>
        <p:grpSp>
          <p:nvGrpSpPr>
            <p:cNvPr id="165" name="组合 164"/>
            <p:cNvGrpSpPr/>
            <p:nvPr/>
          </p:nvGrpSpPr>
          <p:grpSpPr>
            <a:xfrm>
              <a:off x="3460422" y="6722164"/>
              <a:ext cx="1995501" cy="2351135"/>
              <a:chOff x="4879432" y="3020258"/>
              <a:chExt cx="1995501" cy="2351135"/>
            </a:xfrm>
          </p:grpSpPr>
          <p:sp>
            <p:nvSpPr>
              <p:cNvPr id="166" name="圆柱体 165"/>
              <p:cNvSpPr/>
              <p:nvPr/>
            </p:nvSpPr>
            <p:spPr>
              <a:xfrm>
                <a:off x="4879432" y="3020258"/>
                <a:ext cx="1995501" cy="2351135"/>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167" name="矩形: 圆角 166"/>
              <p:cNvSpPr/>
              <p:nvPr/>
            </p:nvSpPr>
            <p:spPr>
              <a:xfrm>
                <a:off x="5228706" y="3739672"/>
                <a:ext cx="1291165" cy="42914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产品全生命周期质量数据</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68" name="矩形: 圆角 167"/>
              <p:cNvSpPr/>
              <p:nvPr/>
            </p:nvSpPr>
            <p:spPr>
              <a:xfrm>
                <a:off x="5214755" y="4298674"/>
                <a:ext cx="1291165" cy="42914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质量检测标准</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69" name="矩形: 圆角 168"/>
              <p:cNvSpPr/>
              <p:nvPr/>
            </p:nvSpPr>
            <p:spPr>
              <a:xfrm>
                <a:off x="5228706" y="4851214"/>
                <a:ext cx="1291165" cy="42914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质量体系标准</a:t>
                </a:r>
                <a:endParaRPr lang="zh-CN" altLang="en-US" sz="900" dirty="0">
                  <a:solidFill>
                    <a:schemeClr val="tx1"/>
                  </a:solidFill>
                  <a:latin typeface="微软雅黑" panose="020B0503020204020204" pitchFamily="34" charset="-122"/>
                  <a:ea typeface="微软雅黑" panose="020B0503020204020204" pitchFamily="34" charset="-122"/>
                </a:endParaRPr>
              </a:p>
            </p:txBody>
          </p:sp>
        </p:grpSp>
        <p:sp>
          <p:nvSpPr>
            <p:cNvPr id="170" name="矩形: 圆角 169"/>
            <p:cNvSpPr/>
            <p:nvPr/>
          </p:nvSpPr>
          <p:spPr>
            <a:xfrm>
              <a:off x="818487" y="6697876"/>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不合格品管理</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71" name="矩形: 圆角 170"/>
            <p:cNvSpPr/>
            <p:nvPr/>
          </p:nvSpPr>
          <p:spPr>
            <a:xfrm>
              <a:off x="818487" y="7376964"/>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实验室管理</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72" name="矩形: 圆角 171"/>
            <p:cNvSpPr/>
            <p:nvPr/>
          </p:nvSpPr>
          <p:spPr>
            <a:xfrm>
              <a:off x="818487" y="8056052"/>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生产过程质量数据</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73" name="矩形: 圆角 172"/>
            <p:cNvSpPr/>
            <p:nvPr/>
          </p:nvSpPr>
          <p:spPr>
            <a:xfrm>
              <a:off x="818487" y="8735140"/>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供应商质量管理</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74" name="矩形: 圆角 173"/>
            <p:cNvSpPr/>
            <p:nvPr/>
          </p:nvSpPr>
          <p:spPr>
            <a:xfrm>
              <a:off x="6767393" y="6697876"/>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质量综合门户</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75" name="矩形: 圆角 174"/>
            <p:cNvSpPr/>
            <p:nvPr/>
          </p:nvSpPr>
          <p:spPr>
            <a:xfrm>
              <a:off x="6767393" y="7376964"/>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质量数据分析</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76" name="矩形: 圆角 175"/>
            <p:cNvSpPr/>
            <p:nvPr/>
          </p:nvSpPr>
          <p:spPr>
            <a:xfrm>
              <a:off x="6767393" y="8735140"/>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统计分析报表</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77" name="矩形: 圆角 176"/>
            <p:cNvSpPr/>
            <p:nvPr/>
          </p:nvSpPr>
          <p:spPr>
            <a:xfrm>
              <a:off x="6767393" y="8056052"/>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质量追溯</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78" name="矩形: 圆角 177"/>
            <p:cNvSpPr/>
            <p:nvPr/>
          </p:nvSpPr>
          <p:spPr>
            <a:xfrm>
              <a:off x="3460421" y="9970268"/>
              <a:ext cx="1995501" cy="52324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anose="020B0503020204020204" pitchFamily="34" charset="-122"/>
                  <a:ea typeface="微软雅黑" panose="020B0503020204020204" pitchFamily="34" charset="-122"/>
                </a:rPr>
                <a:t>问题管理与质量改进</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179" name="箭头: 右 178"/>
            <p:cNvSpPr/>
            <p:nvPr/>
          </p:nvSpPr>
          <p:spPr>
            <a:xfrm>
              <a:off x="2450050" y="7605764"/>
              <a:ext cx="812800" cy="56479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180" name="箭头: 右 179"/>
            <p:cNvSpPr/>
            <p:nvPr/>
          </p:nvSpPr>
          <p:spPr>
            <a:xfrm>
              <a:off x="5796320" y="7605764"/>
              <a:ext cx="812800" cy="56479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181" name="箭头: 上下 180"/>
            <p:cNvSpPr/>
            <p:nvPr/>
          </p:nvSpPr>
          <p:spPr>
            <a:xfrm>
              <a:off x="4208496" y="9181347"/>
              <a:ext cx="465666" cy="726112"/>
            </a:xfrm>
            <a:prstGeom prst="up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182" name="文本框 181"/>
          <p:cNvSpPr txBox="1"/>
          <p:nvPr/>
        </p:nvSpPr>
        <p:spPr>
          <a:xfrm>
            <a:off x="385553" y="19491799"/>
            <a:ext cx="6333300" cy="1023742"/>
          </a:xfrm>
          <a:prstGeom prst="rect">
            <a:avLst/>
          </a:prstGeom>
          <a:noFill/>
        </p:spPr>
        <p:txBody>
          <a:bodyPr wrap="square">
            <a:spAutoFit/>
          </a:bodyPr>
          <a:lstStyle/>
          <a:p>
            <a:pPr marL="0" indent="0">
              <a:lnSpc>
                <a:spcPct val="150000"/>
              </a:lnSpc>
              <a:buNone/>
            </a:pPr>
            <a:r>
              <a:rPr lang="zh-CN" altLang="en-US" sz="1400" dirty="0">
                <a:latin typeface="微软雅黑" panose="020B0503020204020204" pitchFamily="34" charset="-122"/>
                <a:ea typeface="微软雅黑" panose="020B0503020204020204" pitchFamily="34" charset="-122"/>
              </a:rPr>
              <a:t>质量相关数据统一管理平台建设，包括质量标准、质量体系、质量规范和质量基础数据管理，以及从相关系统对接获取的质量相关所有数据集中统一管理，支持质量数据分析、问题预测、质量成本管理目标。</a:t>
            </a:r>
            <a:endParaRPr lang="zh-CN" altLang="en-US" sz="1400" dirty="0">
              <a:latin typeface="微软雅黑" panose="020B0503020204020204" pitchFamily="34" charset="-122"/>
              <a:ea typeface="微软雅黑" panose="020B0503020204020204" pitchFamily="34" charset="-122"/>
            </a:endParaRPr>
          </a:p>
        </p:txBody>
      </p:sp>
      <p:grpSp>
        <p:nvGrpSpPr>
          <p:cNvPr id="192" name="组合 191"/>
          <p:cNvGrpSpPr/>
          <p:nvPr/>
        </p:nvGrpSpPr>
        <p:grpSpPr>
          <a:xfrm>
            <a:off x="878327" y="8674460"/>
            <a:ext cx="4744448" cy="4501439"/>
            <a:chOff x="2333967" y="1721963"/>
            <a:chExt cx="4744448" cy="4501439"/>
          </a:xfrm>
        </p:grpSpPr>
        <p:grpSp>
          <p:nvGrpSpPr>
            <p:cNvPr id="193" name="组合 192"/>
            <p:cNvGrpSpPr/>
            <p:nvPr/>
          </p:nvGrpSpPr>
          <p:grpSpPr bwMode="auto">
            <a:xfrm>
              <a:off x="2333967" y="1721963"/>
              <a:ext cx="4744448" cy="4501439"/>
              <a:chOff x="1008063" y="1557338"/>
              <a:chExt cx="4367991" cy="4184650"/>
            </a:xfrm>
          </p:grpSpPr>
          <p:sp>
            <p:nvSpPr>
              <p:cNvPr id="200" name="空心弧 199"/>
              <p:cNvSpPr/>
              <p:nvPr/>
            </p:nvSpPr>
            <p:spPr bwMode="auto">
              <a:xfrm>
                <a:off x="1443038" y="2076450"/>
                <a:ext cx="3473450" cy="3470275"/>
              </a:xfrm>
              <a:prstGeom prst="blockArc">
                <a:avLst>
                  <a:gd name="adj1" fmla="val 11880000"/>
                  <a:gd name="adj2" fmla="val 16200000"/>
                  <a:gd name="adj3" fmla="val 4637"/>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solidFill>
                    <a:schemeClr val="tx1"/>
                  </a:solidFill>
                </a:endParaRPr>
              </a:p>
            </p:txBody>
          </p:sp>
          <p:sp>
            <p:nvSpPr>
              <p:cNvPr id="201" name="空心弧 200"/>
              <p:cNvSpPr/>
              <p:nvPr/>
            </p:nvSpPr>
            <p:spPr bwMode="auto">
              <a:xfrm>
                <a:off x="1443038" y="2076450"/>
                <a:ext cx="3473450" cy="3470275"/>
              </a:xfrm>
              <a:prstGeom prst="blockArc">
                <a:avLst>
                  <a:gd name="adj1" fmla="val 7560000"/>
                  <a:gd name="adj2" fmla="val 11880000"/>
                  <a:gd name="adj3" fmla="val 4637"/>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solidFill>
                    <a:schemeClr val="tx1"/>
                  </a:solidFill>
                </a:endParaRPr>
              </a:p>
            </p:txBody>
          </p:sp>
          <p:sp>
            <p:nvSpPr>
              <p:cNvPr id="202" name="空心弧 201"/>
              <p:cNvSpPr/>
              <p:nvPr/>
            </p:nvSpPr>
            <p:spPr bwMode="auto">
              <a:xfrm>
                <a:off x="1443038" y="2076450"/>
                <a:ext cx="3473450" cy="3470275"/>
              </a:xfrm>
              <a:prstGeom prst="blockArc">
                <a:avLst>
                  <a:gd name="adj1" fmla="val 3240000"/>
                  <a:gd name="adj2" fmla="val 7560000"/>
                  <a:gd name="adj3" fmla="val 4637"/>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solidFill>
                    <a:schemeClr val="tx1"/>
                  </a:solidFill>
                </a:endParaRPr>
              </a:p>
            </p:txBody>
          </p:sp>
          <p:sp>
            <p:nvSpPr>
              <p:cNvPr id="203" name="空心弧 202"/>
              <p:cNvSpPr/>
              <p:nvPr/>
            </p:nvSpPr>
            <p:spPr bwMode="auto">
              <a:xfrm>
                <a:off x="1443038" y="2076450"/>
                <a:ext cx="3473450" cy="3470275"/>
              </a:xfrm>
              <a:prstGeom prst="blockArc">
                <a:avLst>
                  <a:gd name="adj1" fmla="val 20520000"/>
                  <a:gd name="adj2" fmla="val 3240000"/>
                  <a:gd name="adj3" fmla="val 4637"/>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solidFill>
                    <a:schemeClr val="tx1"/>
                  </a:solidFill>
                </a:endParaRPr>
              </a:p>
            </p:txBody>
          </p:sp>
          <p:sp>
            <p:nvSpPr>
              <p:cNvPr id="204" name="空心弧 203"/>
              <p:cNvSpPr/>
              <p:nvPr/>
            </p:nvSpPr>
            <p:spPr bwMode="auto">
              <a:xfrm>
                <a:off x="1443038" y="2076450"/>
                <a:ext cx="3473450" cy="3470275"/>
              </a:xfrm>
              <a:prstGeom prst="blockArc">
                <a:avLst>
                  <a:gd name="adj1" fmla="val 16200000"/>
                  <a:gd name="adj2" fmla="val 20520000"/>
                  <a:gd name="adj3" fmla="val 4637"/>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solidFill>
                    <a:schemeClr val="tx1"/>
                  </a:solidFill>
                </a:endParaRPr>
              </a:p>
            </p:txBody>
          </p:sp>
          <p:sp>
            <p:nvSpPr>
              <p:cNvPr id="205" name="任意多边形 9"/>
              <p:cNvSpPr/>
              <p:nvPr/>
            </p:nvSpPr>
            <p:spPr bwMode="auto">
              <a:xfrm>
                <a:off x="2312286" y="2889474"/>
                <a:ext cx="1820301" cy="1775969"/>
              </a:xfrm>
              <a:custGeom>
                <a:avLst/>
                <a:gdLst>
                  <a:gd name="connsiteX0" fmla="*/ 0 w 2051843"/>
                  <a:gd name="connsiteY0" fmla="*/ 1025922 h 2051843"/>
                  <a:gd name="connsiteX1" fmla="*/ 1025922 w 2051843"/>
                  <a:gd name="connsiteY1" fmla="*/ 0 h 2051843"/>
                  <a:gd name="connsiteX2" fmla="*/ 2051844 w 2051843"/>
                  <a:gd name="connsiteY2" fmla="*/ 1025922 h 2051843"/>
                  <a:gd name="connsiteX3" fmla="*/ 1025922 w 2051843"/>
                  <a:gd name="connsiteY3" fmla="*/ 2051844 h 2051843"/>
                  <a:gd name="connsiteX4" fmla="*/ 0 w 2051843"/>
                  <a:gd name="connsiteY4" fmla="*/ 1025922 h 205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843" h="2051843">
                    <a:moveTo>
                      <a:pt x="0" y="1025922"/>
                    </a:moveTo>
                    <a:cubicBezTo>
                      <a:pt x="0" y="459321"/>
                      <a:pt x="459321" y="0"/>
                      <a:pt x="1025922" y="0"/>
                    </a:cubicBezTo>
                    <a:cubicBezTo>
                      <a:pt x="1592523" y="0"/>
                      <a:pt x="2051844" y="459321"/>
                      <a:pt x="2051844" y="1025922"/>
                    </a:cubicBezTo>
                    <a:cubicBezTo>
                      <a:pt x="2051844" y="1592523"/>
                      <a:pt x="1592523" y="2051844"/>
                      <a:pt x="1025922" y="2051844"/>
                    </a:cubicBezTo>
                    <a:cubicBezTo>
                      <a:pt x="459321" y="2051844"/>
                      <a:pt x="0" y="1592523"/>
                      <a:pt x="0" y="1025922"/>
                    </a:cubicBezTo>
                    <a:close/>
                  </a:path>
                </a:pathLst>
              </a:custGeom>
              <a:solidFill>
                <a:srgbClr val="009989"/>
              </a:solidFill>
              <a:ln>
                <a:noFill/>
              </a:ln>
              <a:effectLst>
                <a:outerShdw blurRad="63500" sx="106000" sy="106000" algn="ctr"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57635" tIns="357635" rIns="357635" bIns="357635" spcCol="127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2000250" eaLnBrk="1" fontAlgn="auto" hangingPunct="1">
                  <a:lnSpc>
                    <a:spcPct val="90000"/>
                  </a:lnSpc>
                  <a:spcAft>
                    <a:spcPct val="35000"/>
                  </a:spcAft>
                  <a:defRPr/>
                </a:pPr>
                <a:endParaRPr lang="zh-CN" altLang="en-US" sz="3200" spc="300" dirty="0">
                  <a:solidFill>
                    <a:schemeClr val="tx1"/>
                  </a:solidFill>
                  <a:latin typeface="微软雅黑" panose="020B0503020204020204" pitchFamily="34" charset="-122"/>
                  <a:ea typeface="微软雅黑" panose="020B0503020204020204" pitchFamily="34" charset="-122"/>
                </a:endParaRPr>
              </a:p>
            </p:txBody>
          </p:sp>
          <p:sp>
            <p:nvSpPr>
              <p:cNvPr id="206" name="任意多边形 10"/>
              <p:cNvSpPr/>
              <p:nvPr/>
            </p:nvSpPr>
            <p:spPr bwMode="auto">
              <a:xfrm>
                <a:off x="2620963" y="1557338"/>
                <a:ext cx="1117600" cy="1117600"/>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rgbClr val="FF803D"/>
              </a:solidFill>
              <a:ln>
                <a:noFill/>
              </a:ln>
              <a:effectLst>
                <a:outerShdw blurRad="63500" dist="38100" dir="2700000" algn="tl"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49710" tIns="249710" rIns="249710" bIns="249710" spcCol="127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377950" eaLnBrk="1" fontAlgn="auto" hangingPunct="1">
                  <a:lnSpc>
                    <a:spcPct val="90000"/>
                  </a:lnSpc>
                  <a:spcAft>
                    <a:spcPct val="35000"/>
                  </a:spcAft>
                  <a:defRPr/>
                </a:pPr>
                <a:endParaRPr lang="zh-CN" altLang="en-US" sz="2400" spc="300" dirty="0">
                  <a:solidFill>
                    <a:schemeClr val="tx1"/>
                  </a:solidFill>
                  <a:latin typeface="微软雅黑" panose="020B0503020204020204" pitchFamily="34" charset="-122"/>
                  <a:ea typeface="微软雅黑" panose="020B0503020204020204" pitchFamily="34" charset="-122"/>
                </a:endParaRPr>
              </a:p>
            </p:txBody>
          </p:sp>
          <p:sp>
            <p:nvSpPr>
              <p:cNvPr id="207" name="任意多边形 11"/>
              <p:cNvSpPr/>
              <p:nvPr/>
            </p:nvSpPr>
            <p:spPr bwMode="auto">
              <a:xfrm>
                <a:off x="4258454" y="2785701"/>
                <a:ext cx="1117600" cy="1117600"/>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rgbClr val="F7B55E"/>
              </a:solidFill>
              <a:ln>
                <a:noFill/>
              </a:ln>
              <a:effectLst>
                <a:outerShdw blurRad="63500" dist="38100" dir="2700000" algn="tl"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49710" tIns="249710" rIns="249710" bIns="249710" spcCol="127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377950" eaLnBrk="1" fontAlgn="auto" hangingPunct="1">
                  <a:lnSpc>
                    <a:spcPct val="90000"/>
                  </a:lnSpc>
                  <a:spcAft>
                    <a:spcPct val="35000"/>
                  </a:spcAft>
                  <a:defRPr/>
                </a:pP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08" name="任意多边形 12"/>
              <p:cNvSpPr/>
              <p:nvPr/>
            </p:nvSpPr>
            <p:spPr bwMode="auto">
              <a:xfrm>
                <a:off x="3617913" y="4624388"/>
                <a:ext cx="1117600" cy="1117600"/>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rgbClr val="29BD8B"/>
              </a:solidFill>
              <a:ln>
                <a:noFill/>
              </a:ln>
              <a:effectLst>
                <a:outerShdw blurRad="63500" dist="38100" dir="2700000" algn="tl"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49710" tIns="249710" rIns="249710" bIns="249710" spcCol="127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377950" eaLnBrk="1" fontAlgn="auto" hangingPunct="1">
                  <a:lnSpc>
                    <a:spcPct val="90000"/>
                  </a:lnSpc>
                  <a:spcAft>
                    <a:spcPct val="35000"/>
                  </a:spcAft>
                  <a:defRPr/>
                </a:pP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09" name="任意多边形 13"/>
              <p:cNvSpPr/>
              <p:nvPr/>
            </p:nvSpPr>
            <p:spPr bwMode="auto">
              <a:xfrm>
                <a:off x="1624012" y="4579320"/>
                <a:ext cx="1117600" cy="1117600"/>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rgbClr val="F25946"/>
              </a:solidFill>
              <a:ln>
                <a:noFill/>
              </a:ln>
              <a:effectLst>
                <a:outerShdw blurRad="38100" dist="38100" dir="2700000" algn="tl"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49710" tIns="249710" rIns="249710" bIns="249710" spcCol="127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377950" eaLnBrk="1" fontAlgn="auto" hangingPunct="1">
                  <a:lnSpc>
                    <a:spcPct val="90000"/>
                  </a:lnSpc>
                  <a:spcAft>
                    <a:spcPct val="35000"/>
                  </a:spcAft>
                  <a:defRPr/>
                </a:pP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10" name="任意多边形 14"/>
              <p:cNvSpPr/>
              <p:nvPr/>
            </p:nvSpPr>
            <p:spPr bwMode="auto">
              <a:xfrm>
                <a:off x="1008063" y="2728913"/>
                <a:ext cx="1117600" cy="1117600"/>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rgbClr val="3B9BFA"/>
              </a:solidFill>
              <a:ln>
                <a:noFill/>
              </a:ln>
              <a:effectLst>
                <a:outerShdw blurRad="50800" dist="38100" dir="2700000" algn="tl"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75110" tIns="275110" rIns="275110" bIns="275110" spcCol="127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2266950" eaLnBrk="1" fontAlgn="auto" hangingPunct="1">
                  <a:lnSpc>
                    <a:spcPct val="90000"/>
                  </a:lnSpc>
                  <a:spcAft>
                    <a:spcPct val="35000"/>
                  </a:spcAft>
                  <a:defRPr/>
                </a:pP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11" name="矩形 210"/>
              <p:cNvSpPr/>
              <p:nvPr/>
            </p:nvSpPr>
            <p:spPr bwMode="auto">
              <a:xfrm>
                <a:off x="2603285" y="3794631"/>
                <a:ext cx="1256209" cy="343340"/>
              </a:xfrm>
              <a:prstGeom prst="rect">
                <a:avLst/>
              </a:prstGeom>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2000250" eaLnBrk="1" fontAlgn="auto" hangingPunct="1">
                  <a:lnSpc>
                    <a:spcPct val="90000"/>
                  </a:lnSpc>
                  <a:spcAft>
                    <a:spcPct val="35000"/>
                  </a:spcAft>
                  <a:defRPr/>
                </a:pPr>
                <a:r>
                  <a:rPr lang="zh-CN" altLang="en-US" sz="2000" spc="300" dirty="0">
                    <a:latin typeface="微软雅黑" panose="020B0503020204020204" pitchFamily="34" charset="-122"/>
                    <a:ea typeface="微软雅黑" panose="020B0503020204020204" pitchFamily="34" charset="-122"/>
                  </a:rPr>
                  <a:t>计量看板</a:t>
                </a:r>
                <a:endParaRPr lang="zh-CN" altLang="en-US" sz="2000" spc="300" dirty="0">
                  <a:latin typeface="微软雅黑" panose="020B0503020204020204" pitchFamily="34" charset="-122"/>
                  <a:ea typeface="微软雅黑" panose="020B0503020204020204" pitchFamily="34" charset="-122"/>
                </a:endParaRPr>
              </a:p>
            </p:txBody>
          </p:sp>
          <p:sp>
            <p:nvSpPr>
              <p:cNvPr id="212" name="矩形 211"/>
              <p:cNvSpPr/>
              <p:nvPr/>
            </p:nvSpPr>
            <p:spPr bwMode="auto">
              <a:xfrm>
                <a:off x="2896486" y="2046907"/>
                <a:ext cx="571434" cy="516441"/>
              </a:xfrm>
              <a:prstGeom prst="rect">
                <a:avLst/>
              </a:prstGeom>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量具</a:t>
                </a:r>
                <a:endParaRPr lang="en-US" altLang="zh-CN" sz="1400" spc="300" dirty="0">
                  <a:latin typeface="微软雅黑" panose="020B0503020204020204" pitchFamily="34" charset="-122"/>
                  <a:ea typeface="微软雅黑" panose="020B0503020204020204" pitchFamily="34" charset="-122"/>
                </a:endParaRPr>
              </a:p>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台账</a:t>
                </a:r>
                <a:endParaRPr lang="en-US" altLang="zh-CN" sz="1400" spc="300" dirty="0">
                  <a:latin typeface="微软雅黑" panose="020B0503020204020204" pitchFamily="34" charset="-122"/>
                  <a:ea typeface="微软雅黑" panose="020B0503020204020204" pitchFamily="34" charset="-122"/>
                </a:endParaRPr>
              </a:p>
            </p:txBody>
          </p:sp>
          <p:sp>
            <p:nvSpPr>
              <p:cNvPr id="213" name="矩形 212"/>
              <p:cNvSpPr/>
              <p:nvPr/>
            </p:nvSpPr>
            <p:spPr bwMode="auto">
              <a:xfrm>
                <a:off x="4547803" y="3310983"/>
                <a:ext cx="571434" cy="516441"/>
              </a:xfrm>
              <a:prstGeom prst="rect">
                <a:avLst/>
              </a:prstGeom>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校准</a:t>
                </a:r>
                <a:endParaRPr lang="en-US" altLang="zh-CN" sz="1400" spc="300" dirty="0">
                  <a:latin typeface="微软雅黑" panose="020B0503020204020204" pitchFamily="34" charset="-122"/>
                  <a:ea typeface="微软雅黑" panose="020B0503020204020204" pitchFamily="34" charset="-122"/>
                </a:endParaRPr>
              </a:p>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管理</a:t>
                </a:r>
                <a:endParaRPr lang="zh-CN" altLang="en-US" sz="1400" spc="300" dirty="0">
                  <a:latin typeface="微软雅黑" panose="020B0503020204020204" pitchFamily="34" charset="-122"/>
                  <a:ea typeface="微软雅黑" panose="020B0503020204020204" pitchFamily="34" charset="-122"/>
                </a:endParaRPr>
              </a:p>
            </p:txBody>
          </p:sp>
          <p:sp>
            <p:nvSpPr>
              <p:cNvPr id="214" name="矩形 213"/>
              <p:cNvSpPr/>
              <p:nvPr/>
            </p:nvSpPr>
            <p:spPr bwMode="auto">
              <a:xfrm>
                <a:off x="3912135" y="5124247"/>
                <a:ext cx="571434" cy="516441"/>
              </a:xfrm>
              <a:prstGeom prst="rect">
                <a:avLst/>
              </a:prstGeom>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事件</a:t>
                </a:r>
                <a:endParaRPr lang="en-US" altLang="zh-CN" sz="1400" spc="300" dirty="0">
                  <a:latin typeface="微软雅黑" panose="020B0503020204020204" pitchFamily="34" charset="-122"/>
                  <a:ea typeface="微软雅黑" panose="020B0503020204020204" pitchFamily="34" charset="-122"/>
                </a:endParaRPr>
              </a:p>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执行</a:t>
                </a:r>
                <a:endParaRPr lang="zh-CN" altLang="en-US" sz="1400" spc="300" dirty="0">
                  <a:latin typeface="微软雅黑" panose="020B0503020204020204" pitchFamily="34" charset="-122"/>
                  <a:ea typeface="微软雅黑" panose="020B0503020204020204" pitchFamily="34" charset="-122"/>
                </a:endParaRPr>
              </a:p>
            </p:txBody>
          </p:sp>
          <p:sp>
            <p:nvSpPr>
              <p:cNvPr id="215" name="矩形 214"/>
              <p:cNvSpPr>
                <a:spLocks noChangeArrowheads="1"/>
              </p:cNvSpPr>
              <p:nvPr/>
            </p:nvSpPr>
            <p:spPr bwMode="auto">
              <a:xfrm>
                <a:off x="1896251" y="5064729"/>
                <a:ext cx="592501" cy="51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借还</a:t>
                </a:r>
                <a:endParaRPr lang="en-US" altLang="zh-CN" sz="1400" spc="300" dirty="0">
                  <a:latin typeface="微软雅黑" panose="020B0503020204020204" pitchFamily="34" charset="-122"/>
                  <a:ea typeface="微软雅黑" panose="020B0503020204020204" pitchFamily="34" charset="-122"/>
                </a:endParaRPr>
              </a:p>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管理</a:t>
                </a:r>
                <a:endParaRPr lang="en-US" altLang="zh-CN" sz="1400" spc="300" dirty="0">
                  <a:latin typeface="微软雅黑" panose="020B0503020204020204" pitchFamily="34" charset="-122"/>
                  <a:ea typeface="微软雅黑" panose="020B0503020204020204" pitchFamily="34" charset="-122"/>
                </a:endParaRPr>
              </a:p>
            </p:txBody>
          </p:sp>
          <p:sp>
            <p:nvSpPr>
              <p:cNvPr id="216" name="矩形 215"/>
              <p:cNvSpPr>
                <a:spLocks noChangeArrowheads="1"/>
              </p:cNvSpPr>
              <p:nvPr/>
            </p:nvSpPr>
            <p:spPr bwMode="auto">
              <a:xfrm>
                <a:off x="1264137" y="3251765"/>
                <a:ext cx="571434" cy="51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通知</a:t>
                </a:r>
                <a:endParaRPr lang="en-US" altLang="zh-CN" sz="1400" spc="300" dirty="0">
                  <a:latin typeface="微软雅黑" panose="020B0503020204020204" pitchFamily="34" charset="-122"/>
                  <a:ea typeface="微软雅黑" panose="020B0503020204020204" pitchFamily="34" charset="-122"/>
                </a:endParaRPr>
              </a:p>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预警</a:t>
                </a:r>
                <a:endParaRPr lang="en-US" altLang="zh-CN" sz="1400" spc="300" dirty="0">
                  <a:latin typeface="微软雅黑" panose="020B0503020204020204" pitchFamily="34" charset="-122"/>
                  <a:ea typeface="微软雅黑" panose="020B0503020204020204" pitchFamily="34" charset="-122"/>
                </a:endParaRPr>
              </a:p>
            </p:txBody>
          </p:sp>
        </p:grpSp>
        <p:pic>
          <p:nvPicPr>
            <p:cNvPr id="194" name="图片 193"/>
            <p:cNvPicPr>
              <a:picLocks noChangeAspect="1"/>
            </p:cNvPicPr>
            <p:nvPr/>
          </p:nvPicPr>
          <p:blipFill>
            <a:blip r:embed="rId54">
              <a:biLevel thresh="25000"/>
              <a:extLst>
                <a:ext uri="{28A0092B-C50C-407E-A947-70E740481C1C}">
                  <a14:useLocalDpi xmlns:a14="http://schemas.microsoft.com/office/drawing/2010/main" val="0"/>
                </a:ext>
              </a:extLst>
            </a:blip>
            <a:stretch>
              <a:fillRect/>
            </a:stretch>
          </p:blipFill>
          <p:spPr>
            <a:xfrm>
              <a:off x="3440487" y="5130662"/>
              <a:ext cx="360000" cy="360000"/>
            </a:xfrm>
            <a:prstGeom prst="rect">
              <a:avLst/>
            </a:prstGeom>
          </p:spPr>
        </p:pic>
        <p:pic>
          <p:nvPicPr>
            <p:cNvPr id="195" name="图片 194"/>
            <p:cNvPicPr>
              <a:picLocks noChangeAspect="1"/>
            </p:cNvPicPr>
            <p:nvPr/>
          </p:nvPicPr>
          <p:blipFill>
            <a:blip r:embed="rId35">
              <a:biLevel thresh="25000"/>
              <a:extLst>
                <a:ext uri="{28A0092B-C50C-407E-A947-70E740481C1C}">
                  <a14:useLocalDpi xmlns:a14="http://schemas.microsoft.com/office/drawing/2010/main" val="0"/>
                </a:ext>
              </a:extLst>
            </a:blip>
            <a:stretch>
              <a:fillRect/>
            </a:stretch>
          </p:blipFill>
          <p:spPr>
            <a:xfrm>
              <a:off x="2760237" y="3151353"/>
              <a:ext cx="324430" cy="360000"/>
            </a:xfrm>
            <a:prstGeom prst="rect">
              <a:avLst/>
            </a:prstGeom>
          </p:spPr>
        </p:pic>
        <p:pic>
          <p:nvPicPr>
            <p:cNvPr id="196" name="图片 19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15485" y="1888938"/>
              <a:ext cx="360000" cy="360000"/>
            </a:xfrm>
            <a:prstGeom prst="rect">
              <a:avLst/>
            </a:prstGeom>
          </p:spPr>
        </p:pic>
        <p:pic>
          <p:nvPicPr>
            <p:cNvPr id="197" name="图片 196"/>
            <p:cNvPicPr>
              <a:picLocks noChangeAspect="1"/>
            </p:cNvPicPr>
            <p:nvPr/>
          </p:nvPicPr>
          <p:blipFill>
            <a:blip r:embed="rId55">
              <a:biLevel thresh="25000"/>
              <a:extLst>
                <a:ext uri="{28A0092B-C50C-407E-A947-70E740481C1C}">
                  <a14:useLocalDpi xmlns:a14="http://schemas.microsoft.com/office/drawing/2010/main" val="0"/>
                </a:ext>
              </a:extLst>
            </a:blip>
            <a:stretch>
              <a:fillRect/>
            </a:stretch>
          </p:blipFill>
          <p:spPr>
            <a:xfrm>
              <a:off x="6309121" y="3243527"/>
              <a:ext cx="360000" cy="360000"/>
            </a:xfrm>
            <a:prstGeom prst="rect">
              <a:avLst/>
            </a:prstGeom>
          </p:spPr>
        </p:pic>
        <p:pic>
          <p:nvPicPr>
            <p:cNvPr id="198" name="图片 197"/>
            <p:cNvPicPr>
              <a:picLocks noChangeAspect="1"/>
            </p:cNvPicPr>
            <p:nvPr/>
          </p:nvPicPr>
          <p:blipFill>
            <a:blip r:embed="rId56">
              <a:biLevel thresh="25000"/>
              <a:extLst>
                <a:ext uri="{28A0092B-C50C-407E-A947-70E740481C1C}">
                  <a14:useLocalDpi xmlns:a14="http://schemas.microsoft.com/office/drawing/2010/main" val="0"/>
                </a:ext>
              </a:extLst>
            </a:blip>
            <a:stretch>
              <a:fillRect/>
            </a:stretch>
          </p:blipFill>
          <p:spPr>
            <a:xfrm>
              <a:off x="5618669" y="5216789"/>
              <a:ext cx="360000" cy="360000"/>
            </a:xfrm>
            <a:prstGeom prst="rect">
              <a:avLst/>
            </a:prstGeom>
          </p:spPr>
        </p:pic>
        <p:pic>
          <p:nvPicPr>
            <p:cNvPr id="199" name="图片 198"/>
            <p:cNvPicPr>
              <a:picLocks noChangeAspect="1"/>
            </p:cNvPicPr>
            <p:nvPr/>
          </p:nvPicPr>
          <p:blipFill>
            <a:blip r:embed="rId57">
              <a:biLevel thresh="25000"/>
              <a:extLst>
                <a:ext uri="{28A0092B-C50C-407E-A947-70E740481C1C}">
                  <a14:useLocalDpi xmlns:a14="http://schemas.microsoft.com/office/drawing/2010/main" val="0"/>
                </a:ext>
              </a:extLst>
            </a:blip>
            <a:stretch>
              <a:fillRect/>
            </a:stretch>
          </p:blipFill>
          <p:spPr>
            <a:xfrm>
              <a:off x="4463927" y="3693019"/>
              <a:ext cx="545620" cy="360000"/>
            </a:xfrm>
            <a:prstGeom prst="rect">
              <a:avLst/>
            </a:prstGeom>
          </p:spPr>
        </p:pic>
      </p:grpSp>
      <p:pic>
        <p:nvPicPr>
          <p:cNvPr id="220" name="图片 219"/>
          <p:cNvPicPr>
            <a:picLocks noChangeAspect="1"/>
          </p:cNvPicPr>
          <p:nvPr/>
        </p:nvPicPr>
        <p:blipFill rotWithShape="1">
          <a:blip r:embed="rId58"/>
          <a:srcRect l="13399"/>
          <a:stretch>
            <a:fillRect/>
          </a:stretch>
        </p:blipFill>
        <p:spPr>
          <a:xfrm>
            <a:off x="175073" y="23215773"/>
            <a:ext cx="3121913" cy="1693447"/>
          </a:xfrm>
          <a:prstGeom prst="rect">
            <a:avLst/>
          </a:prstGeom>
          <a:ln>
            <a:noFill/>
          </a:ln>
          <a:effectLst>
            <a:outerShdw blurRad="292100" dist="139700" dir="2700000" algn="tl" rotWithShape="0">
              <a:srgbClr val="333333">
                <a:alpha val="65000"/>
              </a:srgbClr>
            </a:outerShdw>
          </a:effectLst>
        </p:spPr>
      </p:pic>
      <p:pic>
        <p:nvPicPr>
          <p:cNvPr id="221" name="图片 220"/>
          <p:cNvPicPr>
            <a:picLocks noChangeAspect="1"/>
          </p:cNvPicPr>
          <p:nvPr/>
        </p:nvPicPr>
        <p:blipFill rotWithShape="1">
          <a:blip r:embed="rId59"/>
          <a:srcRect l="12830"/>
          <a:stretch>
            <a:fillRect/>
          </a:stretch>
        </p:blipFill>
        <p:spPr>
          <a:xfrm>
            <a:off x="3717594" y="23215773"/>
            <a:ext cx="3121913" cy="168800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797" y="7590685"/>
            <a:ext cx="6858000" cy="227936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9" name="文本框 38"/>
          <p:cNvSpPr txBox="1"/>
          <p:nvPr/>
        </p:nvSpPr>
        <p:spPr>
          <a:xfrm>
            <a:off x="3014061" y="5446318"/>
            <a:ext cx="250012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钣金加工</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40" name="文本框 39"/>
          <p:cNvSpPr txBox="1"/>
          <p:nvPr/>
        </p:nvSpPr>
        <p:spPr>
          <a:xfrm>
            <a:off x="3004404" y="5647803"/>
            <a:ext cx="3759543" cy="161582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支持钣金零件的材料特性、功能特性、结构特性、管理特性等多种特性管理</a:t>
            </a:r>
            <a:endPar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支持剪床、冲床、</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NC</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数控下料、激光下料、锯床、人工等不同下料方式，进行板材需求量计算，由仓库安排发料</a:t>
            </a:r>
            <a:endPar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与</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ERP</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PLM</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、编程软件各种第三方软件集成，实现钣金生产订单及零件工艺参数获取，分解成钣金生产作业任务</a:t>
            </a:r>
            <a:endPar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与数控机床、激光设备、焊接设备集成，将</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NC</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作业分配到各个机台，将工序作业分配到各个工位或生产组实时报工</a:t>
            </a:r>
            <a:endPar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pic>
        <p:nvPicPr>
          <p:cNvPr id="41" name="图片 40"/>
          <p:cNvPicPr>
            <a:picLocks noChangeAspect="1"/>
          </p:cNvPicPr>
          <p:nvPr/>
        </p:nvPicPr>
        <p:blipFill>
          <a:blip r:embed="rId1"/>
          <a:stretch>
            <a:fillRect/>
          </a:stretch>
        </p:blipFill>
        <p:spPr>
          <a:xfrm>
            <a:off x="266158" y="1232100"/>
            <a:ext cx="2971450" cy="1713557"/>
          </a:xfrm>
          <a:prstGeom prst="rect">
            <a:avLst/>
          </a:prstGeom>
        </p:spPr>
      </p:pic>
      <p:pic>
        <p:nvPicPr>
          <p:cNvPr id="3" name="图片 2"/>
          <p:cNvPicPr>
            <a:picLocks noChangeAspect="1"/>
          </p:cNvPicPr>
          <p:nvPr/>
        </p:nvPicPr>
        <p:blipFill>
          <a:blip r:embed="rId2"/>
          <a:stretch>
            <a:fillRect/>
          </a:stretch>
        </p:blipFill>
        <p:spPr>
          <a:xfrm>
            <a:off x="3477551" y="1201788"/>
            <a:ext cx="2827749" cy="1634104"/>
          </a:xfrm>
          <a:prstGeom prst="rect">
            <a:avLst/>
          </a:prstGeom>
        </p:spPr>
      </p:pic>
      <p:sp>
        <p:nvSpPr>
          <p:cNvPr id="7" name="文本框 6"/>
          <p:cNvSpPr txBox="1"/>
          <p:nvPr/>
        </p:nvSpPr>
        <p:spPr>
          <a:xfrm>
            <a:off x="287821" y="702579"/>
            <a:ext cx="2787787" cy="369332"/>
          </a:xfrm>
          <a:prstGeom prst="rect">
            <a:avLst/>
          </a:prstGeom>
          <a:noFill/>
        </p:spPr>
        <p:txBody>
          <a:bodyPr wrap="square" rtlCol="0">
            <a:spAutoFit/>
          </a:bodyPr>
          <a:lstStyle/>
          <a:p>
            <a:r>
              <a:rPr lang="zh-CN" altLang="en-US" dirty="0"/>
              <a:t>机加车间的生产特点</a:t>
            </a:r>
            <a:endParaRPr lang="zh-CN" altLang="en-US" dirty="0"/>
          </a:p>
        </p:txBody>
      </p:sp>
      <p:graphicFrame>
        <p:nvGraphicFramePr>
          <p:cNvPr id="8" name="表格 8"/>
          <p:cNvGraphicFramePr>
            <a:graphicFrameLocks noGrp="1"/>
          </p:cNvGraphicFramePr>
          <p:nvPr/>
        </p:nvGraphicFramePr>
        <p:xfrm>
          <a:off x="341955" y="5446318"/>
          <a:ext cx="1677375" cy="1839013"/>
        </p:xfrm>
        <a:graphic>
          <a:graphicData uri="http://schemas.openxmlformats.org/drawingml/2006/table">
            <a:tbl>
              <a:tblPr firstRow="1" bandRow="1">
                <a:tableStyleId>{5C22544A-7EE6-4342-B048-85BDC9FD1C3A}</a:tableStyleId>
              </a:tblPr>
              <a:tblGrid>
                <a:gridCol w="1677375"/>
              </a:tblGrid>
              <a:tr h="270463">
                <a:tc>
                  <a:txBody>
                    <a:bodyPr/>
                    <a:lstStyle/>
                    <a:p>
                      <a:r>
                        <a:rPr lang="zh-CN" altLang="en-US" dirty="0"/>
                        <a:t>生产准备管理</a:t>
                      </a:r>
                      <a:endParaRPr lang="zh-CN" altLang="en-US" dirty="0"/>
                    </a:p>
                  </a:txBody>
                  <a:tcPr/>
                </a:tc>
              </a:tr>
              <a:tr h="246433">
                <a:tc>
                  <a:txBody>
                    <a:bodyPr/>
                    <a:lstStyle/>
                    <a:p>
                      <a:r>
                        <a:rPr lang="zh-CN" altLang="en-US" sz="1000" dirty="0"/>
                        <a:t>生产齐套信息管理</a:t>
                      </a:r>
                      <a:endParaRPr lang="zh-CN" altLang="en-US" sz="1000" dirty="0"/>
                    </a:p>
                  </a:txBody>
                  <a:tcPr/>
                </a:tc>
              </a:tr>
              <a:tr h="246433">
                <a:tc>
                  <a:txBody>
                    <a:bodyPr/>
                    <a:lstStyle/>
                    <a:p>
                      <a:r>
                        <a:rPr lang="zh-CN" altLang="en-US" sz="1100" dirty="0"/>
                        <a:t>技术准备管理</a:t>
                      </a:r>
                      <a:endParaRPr lang="zh-CN" altLang="en-US" sz="1100" dirty="0"/>
                    </a:p>
                  </a:txBody>
                  <a:tcPr/>
                </a:tc>
              </a:tr>
              <a:tr h="246433">
                <a:tc>
                  <a:txBody>
                    <a:bodyPr/>
                    <a:lstStyle/>
                    <a:p>
                      <a:r>
                        <a:rPr lang="zh-CN" altLang="en-US" sz="1100" dirty="0"/>
                        <a:t>劳动力准备管理</a:t>
                      </a:r>
                      <a:endParaRPr lang="zh-CN" altLang="en-US" sz="1100" dirty="0"/>
                    </a:p>
                  </a:txBody>
                  <a:tcPr/>
                </a:tc>
              </a:tr>
              <a:tr h="246433">
                <a:tc>
                  <a:txBody>
                    <a:bodyPr/>
                    <a:lstStyle/>
                    <a:p>
                      <a:r>
                        <a:rPr lang="zh-CN" altLang="en-US" sz="1100" dirty="0"/>
                        <a:t>刀具准备管理</a:t>
                      </a:r>
                      <a:endParaRPr lang="zh-CN" altLang="en-US" sz="1100" dirty="0"/>
                    </a:p>
                  </a:txBody>
                  <a:tcPr/>
                </a:tc>
              </a:tr>
              <a:tr h="246433">
                <a:tc>
                  <a:txBody>
                    <a:bodyPr/>
                    <a:lstStyle/>
                    <a:p>
                      <a:r>
                        <a:rPr lang="zh-CN" altLang="en-US" sz="1100" dirty="0"/>
                        <a:t>工装准备管理</a:t>
                      </a:r>
                      <a:endParaRPr lang="zh-CN" altLang="en-US" sz="1100" dirty="0"/>
                    </a:p>
                  </a:txBody>
                  <a:tcPr/>
                </a:tc>
              </a:tr>
              <a:tr h="258432">
                <a:tc>
                  <a:txBody>
                    <a:bodyPr/>
                    <a:lstStyle/>
                    <a:p>
                      <a:r>
                        <a:rPr lang="zh-CN" altLang="en-US" sz="1100" dirty="0"/>
                        <a:t>物料准备管理</a:t>
                      </a:r>
                      <a:endParaRPr lang="zh-CN" altLang="en-US" sz="1100" dirty="0"/>
                    </a:p>
                  </a:txBody>
                  <a:tcPr/>
                </a:tc>
              </a:tr>
            </a:tbl>
          </a:graphicData>
        </a:graphic>
      </p:graphicFrame>
      <p:sp>
        <p:nvSpPr>
          <p:cNvPr id="18" name="矩形 17"/>
          <p:cNvSpPr/>
          <p:nvPr/>
        </p:nvSpPr>
        <p:spPr bwMode="auto">
          <a:xfrm>
            <a:off x="94052" y="30029"/>
            <a:ext cx="6669895" cy="345495"/>
          </a:xfrm>
          <a:prstGeom prst="rect">
            <a:avLst/>
          </a:prstGeom>
          <a:solidFill>
            <a:srgbClr val="0070C0"/>
          </a:solidFill>
          <a:ln w="9525" cap="flat" cmpd="sng" algn="ctr">
            <a:noFill/>
            <a:prstDash val="solid"/>
            <a:round/>
            <a:headEnd type="none" w="med" len="med"/>
            <a:tailEnd type="none" w="med" len="med"/>
          </a:ln>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lang="zh-CN" altLang="en-US" sz="1400" b="1" dirty="0">
                <a:solidFill>
                  <a:schemeClr val="bg1"/>
                </a:solidFill>
                <a:cs typeface="+mn-ea"/>
                <a:sym typeface="+mn-lt"/>
              </a:rPr>
              <a:t>工业电气行业机加工案例</a:t>
            </a:r>
            <a:endParaRPr kumimoji="0" lang="en-US" altLang="zh-CN" sz="1400" b="1" i="0" u="none" strike="noStrike" cap="none" normalizeH="0" baseline="0" dirty="0">
              <a:ln>
                <a:noFill/>
              </a:ln>
              <a:solidFill>
                <a:schemeClr val="bg1"/>
              </a:solidFill>
              <a:effectLst/>
              <a:cs typeface="+mn-ea"/>
              <a:sym typeface="+mn-lt"/>
            </a:endParaRPr>
          </a:p>
        </p:txBody>
      </p:sp>
      <p:sp>
        <p:nvSpPr>
          <p:cNvPr id="19" name="矩形 18"/>
          <p:cNvSpPr/>
          <p:nvPr/>
        </p:nvSpPr>
        <p:spPr>
          <a:xfrm>
            <a:off x="-729" y="3064191"/>
            <a:ext cx="6858000" cy="227936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21" name="图片 20"/>
          <p:cNvPicPr>
            <a:picLocks noChangeAspect="1"/>
          </p:cNvPicPr>
          <p:nvPr/>
        </p:nvPicPr>
        <p:blipFill>
          <a:blip r:embed="rId3"/>
          <a:stretch>
            <a:fillRect/>
          </a:stretch>
        </p:blipFill>
        <p:spPr>
          <a:xfrm>
            <a:off x="4036779" y="3329177"/>
            <a:ext cx="2766277" cy="1608893"/>
          </a:xfrm>
          <a:prstGeom prst="rect">
            <a:avLst/>
          </a:prstGeom>
        </p:spPr>
      </p:pic>
      <p:sp>
        <p:nvSpPr>
          <p:cNvPr id="22" name="文本框 21"/>
          <p:cNvSpPr txBox="1"/>
          <p:nvPr/>
        </p:nvSpPr>
        <p:spPr>
          <a:xfrm>
            <a:off x="2728292" y="3497175"/>
            <a:ext cx="1634527" cy="784830"/>
          </a:xfrm>
          <a:prstGeom prst="rect">
            <a:avLst/>
          </a:prstGeom>
          <a:noFill/>
        </p:spPr>
        <p:txBody>
          <a:bodyPr wrap="square" rtlCol="0">
            <a:spAutoFit/>
          </a:bodyPr>
          <a:lstStyle/>
          <a:p>
            <a:pPr marL="171450" indent="-171450">
              <a:buFont typeface="Wingdings" panose="05000000000000000000" pitchFamily="2" charset="2"/>
              <a:buChar char="l"/>
            </a:pPr>
            <a:r>
              <a:rPr lang="zh-CN" altLang="en-US" sz="900" dirty="0"/>
              <a:t>现场终端采集</a:t>
            </a:r>
            <a:endParaRPr lang="en-US" altLang="zh-CN" sz="1100" dirty="0">
              <a:solidFill>
                <a:prstClr val="black"/>
              </a:solidFill>
              <a:latin typeface="Calibri" panose="020F0502020204030204"/>
              <a:ea typeface="等线" panose="02010600030101010101" pitchFamily="2" charset="-122"/>
            </a:endParaRPr>
          </a:p>
          <a:p>
            <a:pPr marL="171450" indent="-171450">
              <a:buFont typeface="Wingdings" panose="05000000000000000000" pitchFamily="2" charset="2"/>
              <a:buChar char="l"/>
            </a:pPr>
            <a:r>
              <a:rPr lang="zh-CN" altLang="en-US" sz="900" dirty="0"/>
              <a:t>设备集成采集</a:t>
            </a:r>
            <a:endParaRPr lang="en-US" altLang="zh-CN" sz="900" dirty="0"/>
          </a:p>
          <a:p>
            <a:pPr marL="171450" indent="-171450">
              <a:buFont typeface="Wingdings" panose="05000000000000000000" pitchFamily="2" charset="2"/>
              <a:buChar char="l"/>
            </a:pPr>
            <a:r>
              <a:rPr lang="en-US" altLang="zh-CN" sz="900" dirty="0"/>
              <a:t>RFID</a:t>
            </a:r>
            <a:r>
              <a:rPr lang="zh-CN" altLang="en-US" sz="900" dirty="0"/>
              <a:t>和条码数据采集</a:t>
            </a:r>
            <a:endParaRPr lang="en-US" altLang="zh-CN" sz="900" dirty="0"/>
          </a:p>
          <a:p>
            <a:pPr marL="171450" indent="-171450">
              <a:buFont typeface="Wingdings" panose="05000000000000000000" pitchFamily="2" charset="2"/>
              <a:buChar char="l"/>
            </a:pPr>
            <a:r>
              <a:rPr lang="en-US" altLang="zh-CN" sz="900" dirty="0"/>
              <a:t>WEB</a:t>
            </a:r>
            <a:r>
              <a:rPr lang="zh-CN" altLang="en-US" sz="900" dirty="0"/>
              <a:t>页面采集</a:t>
            </a:r>
            <a:endParaRPr lang="en-US" altLang="zh-CN" sz="900" dirty="0"/>
          </a:p>
          <a:p>
            <a:pPr marL="171450" indent="-171450">
              <a:buFont typeface="Wingdings" panose="05000000000000000000" pitchFamily="2" charset="2"/>
              <a:buChar char="l"/>
            </a:pPr>
            <a:r>
              <a:rPr lang="zh-CN" altLang="en-US" sz="900" dirty="0"/>
              <a:t>手机</a:t>
            </a:r>
            <a:r>
              <a:rPr lang="en-US" altLang="zh-CN" sz="900" dirty="0"/>
              <a:t>APP</a:t>
            </a:r>
            <a:r>
              <a:rPr lang="zh-CN" altLang="en-US" sz="900" dirty="0"/>
              <a:t>采集</a:t>
            </a:r>
            <a:endParaRPr lang="zh-CN" altLang="en-US" sz="900" dirty="0"/>
          </a:p>
        </p:txBody>
      </p:sp>
      <p:pic>
        <p:nvPicPr>
          <p:cNvPr id="23" name="图片 22"/>
          <p:cNvPicPr>
            <a:picLocks noChangeAspect="1"/>
          </p:cNvPicPr>
          <p:nvPr/>
        </p:nvPicPr>
        <p:blipFill>
          <a:blip r:embed="rId4"/>
          <a:stretch>
            <a:fillRect/>
          </a:stretch>
        </p:blipFill>
        <p:spPr>
          <a:xfrm>
            <a:off x="169414" y="3514528"/>
            <a:ext cx="2538013" cy="1238192"/>
          </a:xfrm>
          <a:prstGeom prst="rect">
            <a:avLst/>
          </a:prstGeom>
        </p:spPr>
      </p:pic>
      <p:sp>
        <p:nvSpPr>
          <p:cNvPr id="24" name="文本框 23"/>
          <p:cNvSpPr txBox="1"/>
          <p:nvPr/>
        </p:nvSpPr>
        <p:spPr>
          <a:xfrm>
            <a:off x="2610603" y="3145367"/>
            <a:ext cx="1784055" cy="276999"/>
          </a:xfrm>
          <a:prstGeom prst="rect">
            <a:avLst/>
          </a:prstGeom>
          <a:noFill/>
        </p:spPr>
        <p:txBody>
          <a:bodyPr wrap="square" rtlCol="0">
            <a:spAutoFit/>
          </a:bodyPr>
          <a:lstStyle/>
          <a:p>
            <a:r>
              <a:rPr lang="zh-CN" altLang="en-US" sz="1200" dirty="0"/>
              <a:t>生产数据采集方式</a:t>
            </a:r>
            <a:endParaRPr lang="zh-CN" altLang="en-US" sz="1200" dirty="0"/>
          </a:p>
        </p:txBody>
      </p:sp>
      <p:sp>
        <p:nvSpPr>
          <p:cNvPr id="25" name="文本框 24"/>
          <p:cNvSpPr txBox="1"/>
          <p:nvPr/>
        </p:nvSpPr>
        <p:spPr>
          <a:xfrm>
            <a:off x="120271" y="3134380"/>
            <a:ext cx="2337428" cy="276999"/>
          </a:xfrm>
          <a:prstGeom prst="rect">
            <a:avLst/>
          </a:prstGeom>
          <a:noFill/>
        </p:spPr>
        <p:txBody>
          <a:bodyPr wrap="square" rtlCol="0">
            <a:spAutoFit/>
          </a:bodyPr>
          <a:lstStyle/>
          <a:p>
            <a:r>
              <a:rPr lang="zh-CN" altLang="en-US" sz="1200" dirty="0"/>
              <a:t>条码化工序流转卡、物料标识卡</a:t>
            </a:r>
            <a:endParaRPr lang="zh-CN" altLang="en-US" sz="1200" dirty="0"/>
          </a:p>
        </p:txBody>
      </p:sp>
      <p:sp>
        <p:nvSpPr>
          <p:cNvPr id="26" name="文本框 25"/>
          <p:cNvSpPr txBox="1"/>
          <p:nvPr/>
        </p:nvSpPr>
        <p:spPr>
          <a:xfrm>
            <a:off x="279408" y="7612386"/>
            <a:ext cx="250012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铜排加工</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27" name="文本框 26"/>
          <p:cNvSpPr txBox="1"/>
          <p:nvPr/>
        </p:nvSpPr>
        <p:spPr>
          <a:xfrm>
            <a:off x="120271" y="7906003"/>
            <a:ext cx="3759543" cy="178510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支持</a:t>
            </a:r>
            <a:r>
              <a:rPr lang="zh-CN" altLang="en-US" sz="1100" dirty="0">
                <a:solidFill>
                  <a:prstClr val="black"/>
                </a:solidFill>
                <a:latin typeface="Calibri" panose="020F0502020204030204"/>
                <a:ea typeface="等线" panose="02010600030101010101" pitchFamily="2" charset="-122"/>
              </a:rPr>
              <a:t>铜牌、母排</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零件的材料特性、功能特性、结构特性、管理特性等多种特性管理</a:t>
            </a:r>
            <a:endPar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支持普冲、</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NC</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数控下料、人工等不同下料方式，进行铜材需求量计算，由仓库安排发料</a:t>
            </a:r>
            <a:endPar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与</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ERP</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PLM</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、编程软件各种第三方软件集成，实现</a:t>
            </a:r>
            <a:r>
              <a:rPr lang="zh-CN" altLang="en-US" sz="1100" dirty="0">
                <a:solidFill>
                  <a:prstClr val="black"/>
                </a:solidFill>
                <a:latin typeface="Calibri" panose="020F0502020204030204"/>
                <a:ea typeface="等线" panose="02010600030101010101" pitchFamily="2" charset="-122"/>
              </a:rPr>
              <a:t>铜牌</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生产订单及零件工艺参数获取，分解成</a:t>
            </a:r>
            <a:r>
              <a:rPr lang="zh-CN" altLang="en-US" sz="1100" dirty="0">
                <a:solidFill>
                  <a:prstClr val="black"/>
                </a:solidFill>
                <a:latin typeface="Calibri" panose="020F0502020204030204"/>
                <a:ea typeface="等线" panose="02010600030101010101" pitchFamily="2" charset="-122"/>
              </a:rPr>
              <a:t>铜排</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生产作业任务</a:t>
            </a:r>
            <a:endPar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与折弯机、拍弯机、液压母线加工机、母线连接排全自动加工线、焊接设备集成，将</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NC</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作业分配到各个机台，将工序作业分配到各个工位或生产组实时报工</a:t>
            </a:r>
            <a:endPar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pic>
        <p:nvPicPr>
          <p:cNvPr id="9" name="图片 8"/>
          <p:cNvPicPr>
            <a:picLocks noChangeAspect="1"/>
          </p:cNvPicPr>
          <p:nvPr/>
        </p:nvPicPr>
        <p:blipFill>
          <a:blip r:embed="rId5"/>
          <a:stretch>
            <a:fillRect/>
          </a:stretch>
        </p:blipFill>
        <p:spPr>
          <a:xfrm>
            <a:off x="5261286" y="8816536"/>
            <a:ext cx="1317306" cy="960742"/>
          </a:xfrm>
          <a:prstGeom prst="rect">
            <a:avLst/>
          </a:prstGeom>
        </p:spPr>
      </p:pic>
      <p:pic>
        <p:nvPicPr>
          <p:cNvPr id="15" name="图片 14"/>
          <p:cNvPicPr>
            <a:picLocks noChangeAspect="1"/>
          </p:cNvPicPr>
          <p:nvPr/>
        </p:nvPicPr>
        <p:blipFill>
          <a:blip r:embed="rId6"/>
          <a:stretch>
            <a:fillRect/>
          </a:stretch>
        </p:blipFill>
        <p:spPr>
          <a:xfrm>
            <a:off x="3969917" y="7855336"/>
            <a:ext cx="1316844" cy="961200"/>
          </a:xfrm>
          <a:prstGeom prst="rect">
            <a:avLst/>
          </a:prstGeom>
        </p:spPr>
      </p:pic>
      <p:pic>
        <p:nvPicPr>
          <p:cNvPr id="29" name="图片 28"/>
          <p:cNvPicPr>
            <a:picLocks noChangeAspect="1"/>
          </p:cNvPicPr>
          <p:nvPr/>
        </p:nvPicPr>
        <p:blipFill>
          <a:blip r:embed="rId7"/>
          <a:stretch>
            <a:fillRect/>
          </a:stretch>
        </p:blipFill>
        <p:spPr>
          <a:xfrm>
            <a:off x="3944442" y="8797104"/>
            <a:ext cx="1316844" cy="961200"/>
          </a:xfrm>
          <a:prstGeom prst="rect">
            <a:avLst/>
          </a:prstGeom>
        </p:spPr>
      </p:pic>
      <p:pic>
        <p:nvPicPr>
          <p:cNvPr id="33" name="图片 32"/>
          <p:cNvPicPr>
            <a:picLocks noChangeAspect="1"/>
          </p:cNvPicPr>
          <p:nvPr/>
        </p:nvPicPr>
        <p:blipFill>
          <a:blip r:embed="rId8"/>
          <a:stretch>
            <a:fillRect/>
          </a:stretch>
        </p:blipFill>
        <p:spPr>
          <a:xfrm>
            <a:off x="5244390" y="7866040"/>
            <a:ext cx="1308265" cy="961200"/>
          </a:xfrm>
          <a:prstGeom prst="rect">
            <a:avLst/>
          </a:prstGeom>
        </p:spPr>
      </p:pic>
      <p:sp>
        <p:nvSpPr>
          <p:cNvPr id="38" name="TextBox 5"/>
          <p:cNvSpPr txBox="1"/>
          <p:nvPr/>
        </p:nvSpPr>
        <p:spPr>
          <a:xfrm>
            <a:off x="-729" y="9992060"/>
            <a:ext cx="5112568" cy="461665"/>
          </a:xfrm>
          <a:prstGeom prst="rect">
            <a:avLst/>
          </a:prstGeom>
          <a:noFill/>
        </p:spPr>
        <p:txBody>
          <a:bodyPr wrap="square" rtlCol="0">
            <a:spAutoFit/>
          </a:bodyPr>
          <a:lstStyle/>
          <a:p>
            <a:r>
              <a:rPr lang="zh-CN" altLang="en-US" sz="2400" b="1" dirty="0"/>
              <a:t>上下料</a:t>
            </a:r>
            <a:endParaRPr lang="zh-CN" altLang="en-US" sz="2400" b="1" dirty="0"/>
          </a:p>
        </p:txBody>
      </p:sp>
      <p:sp>
        <p:nvSpPr>
          <p:cNvPr id="42" name="TextBox 6"/>
          <p:cNvSpPr txBox="1"/>
          <p:nvPr/>
        </p:nvSpPr>
        <p:spPr>
          <a:xfrm>
            <a:off x="38800" y="10496665"/>
            <a:ext cx="6679715" cy="523220"/>
          </a:xfrm>
          <a:prstGeom prst="rect">
            <a:avLst/>
          </a:prstGeom>
          <a:noFill/>
        </p:spPr>
        <p:txBody>
          <a:bodyPr wrap="square" rtlCol="0">
            <a:spAutoFit/>
          </a:bodyPr>
          <a:lstStyle/>
          <a:p>
            <a:r>
              <a:rPr lang="zh-CN" altLang="en-US" sz="1400" dirty="0"/>
              <a:t>实现与机器人自动化、</a:t>
            </a:r>
            <a:r>
              <a:rPr lang="en-US" altLang="zh-CN" sz="1400" dirty="0"/>
              <a:t>AGV/</a:t>
            </a:r>
            <a:r>
              <a:rPr lang="zh-CN" altLang="en-US" sz="1400" dirty="0"/>
              <a:t>无人叉车在机加工、钣金冲压、装配等流程深度管控过程。</a:t>
            </a:r>
            <a:endParaRPr lang="en-US" altLang="zh-CN" sz="1400" dirty="0"/>
          </a:p>
        </p:txBody>
      </p:sp>
      <p:pic>
        <p:nvPicPr>
          <p:cNvPr id="45" name="图片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625" y="11099282"/>
            <a:ext cx="2261768" cy="2355271"/>
          </a:xfrm>
          <a:prstGeom prst="rect">
            <a:avLst/>
          </a:prstGeom>
        </p:spPr>
      </p:pic>
      <p:pic>
        <p:nvPicPr>
          <p:cNvPr id="47" name="图片 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92417" y="11107555"/>
            <a:ext cx="2203602" cy="2358663"/>
          </a:xfrm>
          <a:prstGeom prst="rect">
            <a:avLst/>
          </a:prstGeom>
        </p:spPr>
      </p:pic>
      <p:pic>
        <p:nvPicPr>
          <p:cNvPr id="48" name="图片 47"/>
          <p:cNvPicPr>
            <a:picLocks noChangeAspect="1"/>
          </p:cNvPicPr>
          <p:nvPr/>
        </p:nvPicPr>
        <p:blipFill>
          <a:blip r:embed="rId11"/>
          <a:stretch>
            <a:fillRect/>
          </a:stretch>
        </p:blipFill>
        <p:spPr>
          <a:xfrm>
            <a:off x="4800839" y="11076465"/>
            <a:ext cx="1928105" cy="2378088"/>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10197</Words>
  <Application>WPS 演示</Application>
  <PresentationFormat>自定义</PresentationFormat>
  <Paragraphs>930</Paragraphs>
  <Slides>10</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vt:i4>
      </vt:variant>
    </vt:vector>
  </HeadingPairs>
  <TitlesOfParts>
    <vt:vector size="22" baseType="lpstr">
      <vt:lpstr>Arial</vt:lpstr>
      <vt:lpstr>宋体</vt:lpstr>
      <vt:lpstr>Wingdings</vt:lpstr>
      <vt:lpstr>Agency FB</vt:lpstr>
      <vt:lpstr>微软雅黑</vt:lpstr>
      <vt:lpstr>Calibri</vt:lpstr>
      <vt:lpstr>Calibri</vt:lpstr>
      <vt:lpstr>Arial Unicode MS</vt:lpstr>
      <vt:lpstr>等线</vt:lpstr>
      <vt:lpstr>等线 Light</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Paulo</dc:creator>
  <cp:lastModifiedBy>linx</cp:lastModifiedBy>
  <cp:revision>172</cp:revision>
  <cp:lastPrinted>2020-02-15T06:40:00Z</cp:lastPrinted>
  <dcterms:created xsi:type="dcterms:W3CDTF">2020-02-12T01:34:00Z</dcterms:created>
  <dcterms:modified xsi:type="dcterms:W3CDTF">2021-07-30T03:11:57Z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CE3E908D0B2A4355A3FEB91FC7D56A69</vt:lpwstr>
  </property>
  <property fmtid="{D5CDD505-2E9C-101B-9397-08002B2CF9AE}" pid="3" name="KSOProductBuildVer">
    <vt:lpwstr>2052-11.1.0.10503</vt:lpwstr>
  </property>
</Properties>
</file>